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Overpass" pitchFamily="2" charset="77"/>
      <p:regular r:id="rId17"/>
      <p:bold r:id="rId18"/>
      <p:italic r:id="rId19"/>
      <p:boldItalic r:id="rId20"/>
    </p:embeddedFont>
    <p:embeddedFont>
      <p:font typeface="Overpass Black" pitchFamily="2" charset="77"/>
      <p:bold r:id="rId21"/>
      <p:italic r:id="rId22"/>
      <p:boldItalic r:id="rId23"/>
    </p:embeddedFont>
    <p:embeddedFont>
      <p:font typeface="Overpass SemiBold" pitchFamily="2" charset="77"/>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61167"/>
  </p:normalViewPr>
  <p:slideViewPr>
    <p:cSldViewPr snapToGrid="0">
      <p:cViewPr varScale="1">
        <p:scale>
          <a:sx n="94" d="100"/>
          <a:sy n="94" d="100"/>
        </p:scale>
        <p:origin x="2264"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heatsheetseries.owasp.org/cheatsheets/Secure_Product_Design_Cheat_Sheet.html"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csrc.nist.gov/publications/detail/sp/800-40/rev-4/final" TargetMode="External"/><Relationship Id="rId4" Type="http://schemas.openxmlformats.org/officeDocument/2006/relationships/hyperlink" Target="https://www.cisecurity.org/cis-hardened-images"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73202650e2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73202650e2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73202650e2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73202650e2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73202650e2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73202650e2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73202650e2_0_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73202650e2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73202650e2_0_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73202650e2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3202650e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73202650e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73202650e2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73202650e2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73202650e2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73202650e2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73202650e2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73202650e2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73202650e2_0_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273202650e2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73202650e2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73202650e2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73202650e2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73202650e2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hlink"/>
                </a:solidFill>
                <a:hlinkClick r:id="rId3"/>
              </a:rPr>
              <a:t>https://cheatsheetseries.owasp.org/cheatsheets/Secure_Product_Design_Cheat_Sheet.html</a:t>
            </a:r>
            <a:endParaRPr dirty="0"/>
          </a:p>
          <a:p>
            <a:pPr marL="0" lvl="0" indent="0" algn="l" rtl="0">
              <a:spcBef>
                <a:spcPts val="0"/>
              </a:spcBef>
              <a:spcAft>
                <a:spcPts val="0"/>
              </a:spcAft>
              <a:buNone/>
            </a:pPr>
            <a:endParaRPr dirty="0"/>
          </a:p>
          <a:p>
            <a:pPr marL="0" lvl="0" indent="0" algn="l" rtl="0">
              <a:lnSpc>
                <a:spcPct val="115000"/>
              </a:lnSpc>
              <a:spcBef>
                <a:spcPts val="1200"/>
              </a:spcBef>
              <a:spcAft>
                <a:spcPts val="0"/>
              </a:spcAft>
              <a:buClr>
                <a:schemeClr val="dk1"/>
              </a:buClr>
              <a:buSzPts val="1100"/>
              <a:buFont typeface="Arial"/>
              <a:buNone/>
            </a:pPr>
            <a:r>
              <a:rPr lang="en" dirty="0"/>
              <a:t>Some basics of secure coding include:</a:t>
            </a:r>
            <a:endParaRPr dirty="0"/>
          </a:p>
          <a:p>
            <a:pPr marL="457200" lvl="0" indent="-298450" algn="l" rtl="0">
              <a:lnSpc>
                <a:spcPct val="115000"/>
              </a:lnSpc>
              <a:spcBef>
                <a:spcPts val="1200"/>
              </a:spcBef>
              <a:spcAft>
                <a:spcPts val="0"/>
              </a:spcAft>
              <a:buClr>
                <a:schemeClr val="dk1"/>
              </a:buClr>
              <a:buSzPts val="1100"/>
              <a:buAutoNum type="arabicPeriod"/>
            </a:pPr>
            <a:r>
              <a:rPr lang="en" dirty="0"/>
              <a:t>Input validation: Verify that all input data is valid and of the expected type, format, and length before processing it. This can help prevent attacks such as SQL injection and buffer overflows.</a:t>
            </a:r>
            <a:endParaRPr dirty="0"/>
          </a:p>
          <a:p>
            <a:pPr marL="457200" lvl="0" indent="-298450" algn="l" rtl="0">
              <a:lnSpc>
                <a:spcPct val="115000"/>
              </a:lnSpc>
              <a:spcBef>
                <a:spcPts val="0"/>
              </a:spcBef>
              <a:spcAft>
                <a:spcPts val="0"/>
              </a:spcAft>
              <a:buClr>
                <a:schemeClr val="dk1"/>
              </a:buClr>
              <a:buSzPts val="1100"/>
              <a:buAutoNum type="arabicPeriod"/>
            </a:pPr>
            <a:r>
              <a:rPr lang="en" dirty="0"/>
              <a:t>Error handling: Handle errors and exceptions in a secure manner, such as by logging them in a secure way and not disclosing sensitive information to an attacker.</a:t>
            </a:r>
            <a:endParaRPr dirty="0"/>
          </a:p>
          <a:p>
            <a:pPr marL="457200" lvl="0" indent="-298450" algn="l" rtl="0">
              <a:lnSpc>
                <a:spcPct val="115000"/>
              </a:lnSpc>
              <a:spcBef>
                <a:spcPts val="0"/>
              </a:spcBef>
              <a:spcAft>
                <a:spcPts val="0"/>
              </a:spcAft>
              <a:buClr>
                <a:schemeClr val="dk1"/>
              </a:buClr>
              <a:buSzPts val="1100"/>
              <a:buAutoNum type="arabicPeriod"/>
            </a:pPr>
            <a:r>
              <a:rPr lang="en" dirty="0"/>
              <a:t>Authentication and Authorization: Implement strong authentication and authorization mechanisms to ensure that only authorized users can access sensitive data and resources.</a:t>
            </a:r>
            <a:endParaRPr dirty="0"/>
          </a:p>
          <a:p>
            <a:pPr marL="457200" lvl="0" indent="-298450" algn="l" rtl="0">
              <a:lnSpc>
                <a:spcPct val="115000"/>
              </a:lnSpc>
              <a:spcBef>
                <a:spcPts val="0"/>
              </a:spcBef>
              <a:spcAft>
                <a:spcPts val="0"/>
              </a:spcAft>
              <a:buClr>
                <a:schemeClr val="dk1"/>
              </a:buClr>
              <a:buSzPts val="1100"/>
              <a:buAutoNum type="arabicPeriod"/>
            </a:pPr>
            <a:r>
              <a:rPr lang="en" dirty="0"/>
              <a:t>Cryptography: Use cryptographic functions and protocols to protect data in transit and at rest, such as HTTPS and encryption - the expected levels for a given Product Security Level can often be found by reviewing your Golden Path / Paved Road documentation.</a:t>
            </a:r>
            <a:endParaRPr dirty="0"/>
          </a:p>
          <a:p>
            <a:pPr marL="457200" lvl="0" indent="-298450" algn="l" rtl="0">
              <a:lnSpc>
                <a:spcPct val="115000"/>
              </a:lnSpc>
              <a:spcBef>
                <a:spcPts val="0"/>
              </a:spcBef>
              <a:spcAft>
                <a:spcPts val="0"/>
              </a:spcAft>
              <a:buClr>
                <a:schemeClr val="dk1"/>
              </a:buClr>
              <a:buSzPts val="1100"/>
              <a:buAutoNum type="arabicPeriod"/>
            </a:pPr>
            <a:r>
              <a:rPr lang="en" dirty="0"/>
              <a:t>Least privilege: Use the principle of the least privilege when writing code, such that the code and the system it runs on are given the minimum access rights necessary to perform their functions.</a:t>
            </a:r>
            <a:endParaRPr dirty="0"/>
          </a:p>
          <a:p>
            <a:pPr marL="457200" lvl="0" indent="-298450" algn="l" rtl="0">
              <a:lnSpc>
                <a:spcPct val="115000"/>
              </a:lnSpc>
              <a:spcBef>
                <a:spcPts val="0"/>
              </a:spcBef>
              <a:spcAft>
                <a:spcPts val="0"/>
              </a:spcAft>
              <a:buClr>
                <a:schemeClr val="dk1"/>
              </a:buClr>
              <a:buSzPts val="1100"/>
              <a:buAutoNum type="arabicPeriod"/>
            </a:pPr>
            <a:r>
              <a:rPr lang="en" dirty="0"/>
              <a:t>Secure memory management: Use high-level languages recommended in your Golden Path / Paved Road documentation or properly manage memory to prevent memory-related vulnerabilities such as buffer overflows and use-after-free.</a:t>
            </a:r>
            <a:endParaRPr dirty="0"/>
          </a:p>
          <a:p>
            <a:pPr marL="457200" lvl="0" indent="-298450" algn="l" rtl="0">
              <a:lnSpc>
                <a:spcPct val="115000"/>
              </a:lnSpc>
              <a:spcBef>
                <a:spcPts val="0"/>
              </a:spcBef>
              <a:spcAft>
                <a:spcPts val="0"/>
              </a:spcAft>
              <a:buClr>
                <a:schemeClr val="dk1"/>
              </a:buClr>
              <a:buSzPts val="1100"/>
              <a:buAutoNum type="arabicPeriod"/>
            </a:pPr>
            <a:r>
              <a:rPr lang="en" dirty="0"/>
              <a:t>Avoiding hardcoded secrets: Hardcoded secrets such as passwords and encryption keys should be avoided in the code and should be stored in a secure storage.</a:t>
            </a:r>
            <a:endParaRPr dirty="0"/>
          </a:p>
          <a:p>
            <a:pPr marL="457200" lvl="0" indent="-298450" algn="l" rtl="0">
              <a:lnSpc>
                <a:spcPct val="115000"/>
              </a:lnSpc>
              <a:spcBef>
                <a:spcPts val="0"/>
              </a:spcBef>
              <a:spcAft>
                <a:spcPts val="0"/>
              </a:spcAft>
              <a:buClr>
                <a:schemeClr val="dk1"/>
              </a:buClr>
              <a:buSzPts val="1100"/>
              <a:buAutoNum type="arabicPeriod"/>
            </a:pPr>
            <a:r>
              <a:rPr lang="en" dirty="0"/>
              <a:t>Security testing: Test the software for security vulnerabilities during development and just prior to deployment.</a:t>
            </a:r>
            <a:endParaRPr dirty="0"/>
          </a:p>
          <a:p>
            <a:pPr marL="457200" lvl="0" indent="-298450" algn="l" rtl="0">
              <a:lnSpc>
                <a:spcPct val="115000"/>
              </a:lnSpc>
              <a:spcBef>
                <a:spcPts val="0"/>
              </a:spcBef>
              <a:spcAft>
                <a:spcPts val="0"/>
              </a:spcAft>
              <a:buClr>
                <a:schemeClr val="dk1"/>
              </a:buClr>
              <a:buSzPts val="1100"/>
              <a:buAutoNum type="arabicPeriod"/>
            </a:pPr>
            <a:r>
              <a:rPr lang="en" dirty="0"/>
              <a:t>Auditing and reviewing the code: Regularly audit and review the code for security vulnerabilities, such as by using automated tools or having a third party review the code.</a:t>
            </a:r>
            <a:endParaRPr dirty="0"/>
          </a:p>
          <a:p>
            <a:pPr marL="457200" lvl="0" indent="-298450" algn="l" rtl="0">
              <a:lnSpc>
                <a:spcPct val="115000"/>
              </a:lnSpc>
              <a:spcBef>
                <a:spcPts val="0"/>
              </a:spcBef>
              <a:spcAft>
                <a:spcPts val="0"/>
              </a:spcAft>
              <a:buClr>
                <a:schemeClr val="dk1"/>
              </a:buClr>
              <a:buSzPts val="1100"/>
              <a:buAutoNum type="arabicPeriod"/>
            </a:pPr>
            <a:r>
              <a:rPr lang="en" dirty="0"/>
              <a:t>Keeping up-to-date: Keep the code up-to-date with the latest security best practices and vulnerability fixes to ensure that the software is as secure as possible.</a:t>
            </a:r>
            <a:endParaRPr dirty="0"/>
          </a:p>
          <a:p>
            <a:pPr marL="0" lvl="0" indent="0" algn="l" rtl="0">
              <a:lnSpc>
                <a:spcPct val="115000"/>
              </a:lnSpc>
              <a:spcBef>
                <a:spcPts val="1200"/>
              </a:spcBef>
              <a:spcAft>
                <a:spcPts val="0"/>
              </a:spcAft>
              <a:buNone/>
            </a:pPr>
            <a:r>
              <a:rPr lang="en" dirty="0">
                <a:solidFill>
                  <a:schemeClr val="dk1"/>
                </a:solidFill>
              </a:rPr>
              <a:t>Building an application securely can all too easily be undone if it's not securely configured. At a minimum we should ensure the following:</a:t>
            </a:r>
            <a:endParaRPr dirty="0">
              <a:solidFill>
                <a:schemeClr val="dk1"/>
              </a:solidFill>
            </a:endParaRPr>
          </a:p>
          <a:p>
            <a:pPr marL="457200" lvl="0" indent="-298450" algn="l" rtl="0">
              <a:lnSpc>
                <a:spcPct val="115000"/>
              </a:lnSpc>
              <a:spcBef>
                <a:spcPts val="1200"/>
              </a:spcBef>
              <a:spcAft>
                <a:spcPts val="0"/>
              </a:spcAft>
              <a:buClr>
                <a:schemeClr val="dk1"/>
              </a:buClr>
              <a:buSzPts val="1100"/>
              <a:buAutoNum type="arabicPeriod"/>
            </a:pPr>
            <a:r>
              <a:rPr lang="en" dirty="0">
                <a:solidFill>
                  <a:schemeClr val="dk1"/>
                </a:solidFill>
              </a:rPr>
              <a:t>Bearing in mind the principle of Least Privilege: Limit the access and permissions of system components and users to the minimum required to perform their tasks.</a:t>
            </a:r>
            <a:endParaRPr dirty="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dirty="0">
                <a:solidFill>
                  <a:schemeClr val="dk1"/>
                </a:solidFill>
              </a:rPr>
              <a:t>Remembering Defense-in-Depth: Implement multiple layers of security controls to protect against a wide range of threats.</a:t>
            </a:r>
            <a:endParaRPr dirty="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dirty="0">
                <a:solidFill>
                  <a:schemeClr val="dk1"/>
                </a:solidFill>
              </a:rPr>
              <a:t>Ensuring Secure by Default: Configure systems and software to be secure by default, with minimal manual setup or configuration required.</a:t>
            </a:r>
            <a:endParaRPr dirty="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dirty="0">
                <a:solidFill>
                  <a:schemeClr val="dk1"/>
                </a:solidFill>
              </a:rPr>
              <a:t>Secure Data: Protect sensitive data, such as personal information and financial data, by encrypting it in transit and at rest. Protecting that data also means ensuring it's correctly backed up and that the data retention is set correctly for the desired Product Security Level.</a:t>
            </a:r>
            <a:endParaRPr dirty="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dirty="0">
                <a:solidFill>
                  <a:schemeClr val="dk1"/>
                </a:solidFill>
              </a:rPr>
              <a:t>Plan to have the configuration Fail Securely: Design systems to fail in a secure state, rather than exposing vulnerabilities when they malfunction.</a:t>
            </a:r>
            <a:endParaRPr dirty="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dirty="0">
                <a:solidFill>
                  <a:schemeClr val="dk1"/>
                </a:solidFill>
              </a:rPr>
              <a:t>Always use Secure Communications: Use secure protocols for communication, such as HTTPS, to protect against eavesdropping and tampering.</a:t>
            </a:r>
            <a:endParaRPr dirty="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dirty="0">
                <a:solidFill>
                  <a:schemeClr val="dk1"/>
                </a:solidFill>
              </a:rPr>
              <a:t>Perform regular updates - or leverage</a:t>
            </a:r>
            <a:r>
              <a:rPr lang="en" dirty="0">
                <a:solidFill>
                  <a:schemeClr val="dk1"/>
                </a:solidFill>
                <a:uFill>
                  <a:noFill/>
                </a:uFill>
                <a:hlinkClick r:id="rId4">
                  <a:extLst>
                    <a:ext uri="{A12FA001-AC4F-418D-AE19-62706E023703}">
                      <ahyp:hlinkClr xmlns:ahyp="http://schemas.microsoft.com/office/drawing/2018/hyperlinkcolor" val="tx"/>
                    </a:ext>
                  </a:extLst>
                </a:hlinkClick>
              </a:rPr>
              <a:t> </a:t>
            </a:r>
            <a:r>
              <a:rPr lang="en" u="sng" dirty="0">
                <a:solidFill>
                  <a:schemeClr val="hlink"/>
                </a:solidFill>
                <a:hlinkClick r:id="rId4"/>
              </a:rPr>
              <a:t>maintained images</a:t>
            </a:r>
            <a:r>
              <a:rPr lang="en" dirty="0">
                <a:solidFill>
                  <a:schemeClr val="dk1"/>
                </a:solidFill>
              </a:rPr>
              <a:t>: Keeping software, docker images and base operating systems up-to-date with the</a:t>
            </a:r>
            <a:r>
              <a:rPr lang="en" dirty="0">
                <a:solidFill>
                  <a:schemeClr val="dk1"/>
                </a:solidFill>
                <a:uFill>
                  <a:noFill/>
                </a:uFill>
                <a:hlinkClick r:id="rId5">
                  <a:extLst>
                    <a:ext uri="{A12FA001-AC4F-418D-AE19-62706E023703}">
                      <ahyp:hlinkClr xmlns:ahyp="http://schemas.microsoft.com/office/drawing/2018/hyperlinkcolor" val="tx"/>
                    </a:ext>
                  </a:extLst>
                </a:hlinkClick>
              </a:rPr>
              <a:t> </a:t>
            </a:r>
            <a:r>
              <a:rPr lang="en" u="sng" dirty="0">
                <a:solidFill>
                  <a:schemeClr val="hlink"/>
                </a:solidFill>
                <a:hlinkClick r:id="rId5"/>
              </a:rPr>
              <a:t>latest security patches</a:t>
            </a:r>
            <a:r>
              <a:rPr lang="en" dirty="0">
                <a:solidFill>
                  <a:schemeClr val="dk1"/>
                </a:solidFill>
              </a:rPr>
              <a:t> is an essential part of maintaining a secure system.</a:t>
            </a:r>
            <a:endParaRPr dirty="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dirty="0">
                <a:solidFill>
                  <a:schemeClr val="dk1"/>
                </a:solidFill>
              </a:rPr>
              <a:t>Have a practiced Security Incident response plan: Having a plan in place for how to respond to a security incident is essential for minimizing the damage caused by any successful attack and a crucial part of the Product Support Model.</a:t>
            </a:r>
            <a:endParaRPr dirty="0">
              <a:solidFill>
                <a:schemeClr val="dk1"/>
              </a:solidFill>
            </a:endParaRPr>
          </a:p>
          <a:p>
            <a:pPr marL="0" lvl="0" indent="0" algn="l" rtl="0">
              <a:spcBef>
                <a:spcPts val="120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73202650e2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73202650e2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DCECD5"/>
            </a:gs>
            <a:gs pos="100000">
              <a:srgbClr val="92BC81"/>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community.iriusrisk.com"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hyperlink" Target="https://threatmodelingconnect.com" TargetMode="External"/><Relationship Id="rId5" Type="http://schemas.openxmlformats.org/officeDocument/2006/relationships/hyperlink" Target="https://www.youtube.com/watch?v=2pvprvsr1lo" TargetMode="External"/><Relationship Id="rId4" Type="http://schemas.openxmlformats.org/officeDocument/2006/relationships/hyperlink" Target="https://cheatsheetseries.owasp.org/cheatsheets/Threat_Modeling_Cheat_Sheet.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200"/>
              </a:spcAft>
              <a:buNone/>
            </a:pPr>
            <a:r>
              <a:rPr lang="en" sz="3300">
                <a:solidFill>
                  <a:srgbClr val="000000"/>
                </a:solidFill>
                <a:latin typeface="Overpass Black"/>
                <a:ea typeface="Overpass Black"/>
                <a:cs typeface="Overpass Black"/>
                <a:sym typeface="Overpass Black"/>
              </a:rPr>
              <a:t>Behaviors and Processes for Maximizing Return on Investment within Threat Modeling</a:t>
            </a:r>
            <a:endParaRPr sz="7400">
              <a:solidFill>
                <a:srgbClr val="000000"/>
              </a:solidFill>
              <a:latin typeface="Overpass Black"/>
              <a:ea typeface="Overpass Black"/>
              <a:cs typeface="Overpass Black"/>
              <a:sym typeface="Overpass Black"/>
            </a:endParaRPr>
          </a:p>
        </p:txBody>
      </p:sp>
      <p:pic>
        <p:nvPicPr>
          <p:cNvPr id="55" name="Google Shape;55;p13"/>
          <p:cNvPicPr preferRelativeResize="0"/>
          <p:nvPr/>
        </p:nvPicPr>
        <p:blipFill>
          <a:blip r:embed="rId3">
            <a:alphaModFix/>
          </a:blip>
          <a:stretch>
            <a:fillRect/>
          </a:stretch>
        </p:blipFill>
        <p:spPr>
          <a:xfrm>
            <a:off x="311700" y="3988225"/>
            <a:ext cx="1905000" cy="9715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Google Shape;121;p22" title="HD wallpaper: person drawing flowchart, mark, marker, hand, leave ..."/>
          <p:cNvPicPr preferRelativeResize="0"/>
          <p:nvPr/>
        </p:nvPicPr>
        <p:blipFill>
          <a:blip r:embed="rId3">
            <a:alphaModFix amt="6000"/>
          </a:blip>
          <a:stretch>
            <a:fillRect/>
          </a:stretch>
        </p:blipFill>
        <p:spPr>
          <a:xfrm>
            <a:off x="-330200" y="0"/>
            <a:ext cx="9474201" cy="6694400"/>
          </a:xfrm>
          <a:prstGeom prst="rect">
            <a:avLst/>
          </a:prstGeom>
          <a:noFill/>
          <a:ln>
            <a:noFill/>
          </a:ln>
        </p:spPr>
      </p:pic>
      <p:sp>
        <p:nvSpPr>
          <p:cNvPr id="122" name="Google Shape;122;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220">
                <a:latin typeface="Overpass SemiBold"/>
                <a:ea typeface="Overpass SemiBold"/>
                <a:cs typeface="Overpass SemiBold"/>
                <a:sym typeface="Overpass SemiBold"/>
              </a:rPr>
              <a:t>Standardized Process</a:t>
            </a:r>
            <a:r>
              <a:rPr lang="en" sz="3120">
                <a:latin typeface="Overpass SemiBold"/>
                <a:ea typeface="Overpass SemiBold"/>
                <a:cs typeface="Overpass SemiBold"/>
                <a:sym typeface="Overpass SemiBold"/>
              </a:rPr>
              <a:t> </a:t>
            </a:r>
            <a:endParaRPr sz="3120">
              <a:latin typeface="Overpass SemiBold"/>
              <a:ea typeface="Overpass SemiBold"/>
              <a:cs typeface="Overpass SemiBold"/>
              <a:sym typeface="Overpass SemiBold"/>
            </a:endParaRPr>
          </a:p>
        </p:txBody>
      </p:sp>
      <p:sp>
        <p:nvSpPr>
          <p:cNvPr id="123" name="Google Shape;123;p22"/>
          <p:cNvSpPr txBox="1">
            <a:spLocks noGrp="1"/>
          </p:cNvSpPr>
          <p:nvPr>
            <p:ph type="body" idx="1"/>
          </p:nvPr>
        </p:nvSpPr>
        <p:spPr>
          <a:xfrm>
            <a:off x="311700" y="1203275"/>
            <a:ext cx="7905300" cy="381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1"/>
                </a:solidFill>
                <a:latin typeface="Overpass SemiBold"/>
                <a:ea typeface="Overpass SemiBold"/>
                <a:cs typeface="Overpass SemiBold"/>
                <a:sym typeface="Overpass SemiBold"/>
              </a:rPr>
              <a:t>Process is Defined, Documented, and Measurable</a:t>
            </a:r>
            <a:endParaRPr sz="1800" dirty="0">
              <a:solidFill>
                <a:schemeClr val="dk1"/>
              </a:solidFill>
              <a:latin typeface="Overpass SemiBold"/>
              <a:ea typeface="Overpass SemiBold"/>
              <a:cs typeface="Overpass SemiBold"/>
              <a:sym typeface="Overpass SemiBold"/>
            </a:endParaRPr>
          </a:p>
          <a:p>
            <a:pPr marL="0" lvl="0" indent="0" algn="l" rtl="0">
              <a:spcBef>
                <a:spcPts val="1200"/>
              </a:spcBef>
              <a:spcAft>
                <a:spcPts val="0"/>
              </a:spcAft>
              <a:buNone/>
            </a:pPr>
            <a:r>
              <a:rPr lang="en" sz="1800" dirty="0">
                <a:solidFill>
                  <a:schemeClr val="dk1"/>
                </a:solidFill>
                <a:latin typeface="Overpass SemiBold"/>
                <a:ea typeface="Overpass SemiBold"/>
                <a:cs typeface="Overpass SemiBold"/>
                <a:sym typeface="Overpass SemiBold"/>
              </a:rPr>
              <a:t>Process is repeatable by different members of the organization</a:t>
            </a:r>
            <a:endParaRPr sz="1800" dirty="0">
              <a:solidFill>
                <a:schemeClr val="dk1"/>
              </a:solidFill>
              <a:latin typeface="Overpass SemiBold"/>
              <a:ea typeface="Overpass SemiBold"/>
              <a:cs typeface="Overpass SemiBold"/>
              <a:sym typeface="Overpass SemiBold"/>
            </a:endParaRPr>
          </a:p>
          <a:p>
            <a:pPr marL="0" lvl="0" indent="0" algn="l" rtl="0">
              <a:spcBef>
                <a:spcPts val="1200"/>
              </a:spcBef>
              <a:spcAft>
                <a:spcPts val="0"/>
              </a:spcAft>
              <a:buNone/>
            </a:pPr>
            <a:r>
              <a:rPr lang="en" sz="1800" dirty="0">
                <a:solidFill>
                  <a:schemeClr val="dk1"/>
                </a:solidFill>
                <a:latin typeface="Overpass SemiBold"/>
                <a:ea typeface="Overpass SemiBold"/>
                <a:cs typeface="Overpass SemiBold"/>
                <a:sym typeface="Overpass SemiBold"/>
              </a:rPr>
              <a:t>If I remove personnel, the process still functions… adequately</a:t>
            </a:r>
          </a:p>
          <a:p>
            <a:pPr marL="0" lvl="0" indent="0" algn="l" rtl="0">
              <a:spcBef>
                <a:spcPts val="1200"/>
              </a:spcBef>
              <a:spcAft>
                <a:spcPts val="0"/>
              </a:spcAft>
              <a:buNone/>
            </a:pPr>
            <a:r>
              <a:rPr lang="en" sz="1800" dirty="0">
                <a:solidFill>
                  <a:schemeClr val="dk1"/>
                </a:solidFill>
                <a:latin typeface="Overpass SemiBold"/>
                <a:ea typeface="Overpass SemiBold"/>
                <a:cs typeface="Overpass SemiBold"/>
                <a:sym typeface="Overpass SemiBold"/>
              </a:rPr>
              <a:t>Process can be communicated by members of the team </a:t>
            </a:r>
            <a:endParaRPr sz="1800" dirty="0">
              <a:solidFill>
                <a:schemeClr val="dk1"/>
              </a:solidFill>
              <a:latin typeface="Overpass SemiBold"/>
              <a:ea typeface="Overpass SemiBold"/>
              <a:cs typeface="Overpass SemiBold"/>
              <a:sym typeface="Overpass SemiBold"/>
            </a:endParaRPr>
          </a:p>
          <a:p>
            <a:pPr marL="0" lvl="0" indent="0" algn="l" rtl="0">
              <a:spcBef>
                <a:spcPts val="1200"/>
              </a:spcBef>
              <a:spcAft>
                <a:spcPts val="0"/>
              </a:spcAft>
              <a:buNone/>
            </a:pPr>
            <a:r>
              <a:rPr lang="en" sz="1800" dirty="0">
                <a:solidFill>
                  <a:schemeClr val="dk1"/>
                </a:solidFill>
                <a:latin typeface="Overpass SemiBold"/>
                <a:ea typeface="Overpass SemiBold"/>
                <a:cs typeface="Overpass SemiBold"/>
                <a:sym typeface="Overpass SemiBold"/>
              </a:rPr>
              <a:t>Value Aligned</a:t>
            </a:r>
            <a:endParaRPr sz="1800" dirty="0">
              <a:solidFill>
                <a:schemeClr val="dk1"/>
              </a:solidFill>
              <a:latin typeface="Overpass SemiBold"/>
              <a:ea typeface="Overpass SemiBold"/>
              <a:cs typeface="Overpass SemiBold"/>
              <a:sym typeface="Overpass SemiBold"/>
            </a:endParaRPr>
          </a:p>
          <a:p>
            <a:pPr marL="457200" lvl="0" indent="0" algn="l" rtl="0">
              <a:spcBef>
                <a:spcPts val="1200"/>
              </a:spcBef>
              <a:spcAft>
                <a:spcPts val="1200"/>
              </a:spcAft>
              <a:buNone/>
            </a:pPr>
            <a:endParaRPr sz="1800" dirty="0">
              <a:solidFill>
                <a:schemeClr val="dk1"/>
              </a:solidFill>
              <a:latin typeface="Overpass SemiBold"/>
              <a:ea typeface="Overpass SemiBold"/>
              <a:cs typeface="Overpass SemiBold"/>
              <a:sym typeface="Overpass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30" name="Google Shape;130;p23" title="Toy Garbage Truck Free Stock Photo - Public Domain Pictures"/>
          <p:cNvPicPr preferRelativeResize="0"/>
          <p:nvPr/>
        </p:nvPicPr>
        <p:blipFill>
          <a:blip r:embed="rId3">
            <a:alphaModFix amt="24000"/>
          </a:blip>
          <a:stretch>
            <a:fillRect/>
          </a:stretch>
        </p:blipFill>
        <p:spPr>
          <a:xfrm>
            <a:off x="0" y="-157751"/>
            <a:ext cx="9144000" cy="6096000"/>
          </a:xfrm>
          <a:prstGeom prst="rect">
            <a:avLst/>
          </a:prstGeom>
          <a:noFill/>
          <a:ln>
            <a:noFill/>
          </a:ln>
        </p:spPr>
      </p:pic>
      <p:sp>
        <p:nvSpPr>
          <p:cNvPr id="128" name="Google Shape;128;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220" dirty="0">
                <a:latin typeface="Overpass SemiBold"/>
                <a:ea typeface="Overpass SemiBold"/>
                <a:cs typeface="Overpass SemiBold"/>
                <a:sym typeface="Overpass SemiBold"/>
              </a:rPr>
              <a:t>Faster Process (remove waste)</a:t>
            </a:r>
            <a:r>
              <a:rPr lang="en" sz="3120" dirty="0">
                <a:latin typeface="Overpass SemiBold"/>
                <a:ea typeface="Overpass SemiBold"/>
                <a:cs typeface="Overpass SemiBold"/>
                <a:sym typeface="Overpass SemiBold"/>
              </a:rPr>
              <a:t> </a:t>
            </a:r>
            <a:endParaRPr sz="3120" dirty="0">
              <a:latin typeface="Overpass SemiBold"/>
              <a:ea typeface="Overpass SemiBold"/>
              <a:cs typeface="Overpass SemiBold"/>
              <a:sym typeface="Overpass SemiBold"/>
            </a:endParaRPr>
          </a:p>
        </p:txBody>
      </p:sp>
      <p:sp>
        <p:nvSpPr>
          <p:cNvPr id="129" name="Google Shape;129;p23"/>
          <p:cNvSpPr txBox="1">
            <a:spLocks noGrp="1"/>
          </p:cNvSpPr>
          <p:nvPr>
            <p:ph type="body" idx="1"/>
          </p:nvPr>
        </p:nvSpPr>
        <p:spPr>
          <a:xfrm>
            <a:off x="311700" y="1152475"/>
            <a:ext cx="7905300" cy="381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1"/>
                </a:solidFill>
                <a:latin typeface="Overpass SemiBold"/>
                <a:ea typeface="Overpass SemiBold"/>
                <a:cs typeface="Overpass SemiBold"/>
                <a:sym typeface="Overpass SemiBold"/>
              </a:rPr>
              <a:t>What is waste?</a:t>
            </a:r>
          </a:p>
          <a:p>
            <a:pPr marL="285750" indent="-285750"/>
            <a:r>
              <a:rPr lang="en" sz="1800" dirty="0">
                <a:solidFill>
                  <a:schemeClr val="dk1"/>
                </a:solidFill>
                <a:latin typeface="Overpass SemiBold"/>
                <a:ea typeface="Overpass SemiBold"/>
                <a:cs typeface="Overpass SemiBold"/>
                <a:sym typeface="Overpass SemiBold"/>
              </a:rPr>
              <a:t>Non-value portions of the process (emergency department)</a:t>
            </a:r>
          </a:p>
          <a:p>
            <a:pPr marL="0" lvl="0" indent="0" algn="l" rtl="0">
              <a:spcBef>
                <a:spcPts val="0"/>
              </a:spcBef>
              <a:spcAft>
                <a:spcPts val="0"/>
              </a:spcAft>
              <a:buNone/>
            </a:pPr>
            <a:endParaRPr sz="1800" dirty="0">
              <a:solidFill>
                <a:schemeClr val="dk1"/>
              </a:solidFill>
              <a:latin typeface="Overpass SemiBold"/>
              <a:ea typeface="Overpass SemiBold"/>
              <a:cs typeface="Overpass SemiBold"/>
              <a:sym typeface="Overpass SemiBold"/>
            </a:endParaRPr>
          </a:p>
          <a:p>
            <a:pPr marL="0" lvl="0" indent="0" algn="l" rtl="0">
              <a:spcBef>
                <a:spcPts val="1200"/>
              </a:spcBef>
              <a:spcAft>
                <a:spcPts val="0"/>
              </a:spcAft>
              <a:buNone/>
            </a:pPr>
            <a:r>
              <a:rPr lang="en" sz="1800" dirty="0">
                <a:solidFill>
                  <a:schemeClr val="dk1"/>
                </a:solidFill>
                <a:latin typeface="Overpass SemiBold"/>
                <a:ea typeface="Overpass SemiBold"/>
                <a:cs typeface="Overpass SemiBold"/>
                <a:sym typeface="Overpass SemiBold"/>
              </a:rPr>
              <a:t>How do we make processes faster? </a:t>
            </a:r>
          </a:p>
          <a:p>
            <a:pPr marL="285750" indent="-285750">
              <a:spcBef>
                <a:spcPts val="1200"/>
              </a:spcBef>
            </a:pPr>
            <a:r>
              <a:rPr lang="en" sz="1800" dirty="0">
                <a:solidFill>
                  <a:schemeClr val="dk1"/>
                </a:solidFill>
                <a:latin typeface="Overpass SemiBold"/>
                <a:ea typeface="Overpass SemiBold"/>
                <a:cs typeface="Overpass SemiBold"/>
                <a:sym typeface="Overpass SemiBold"/>
              </a:rPr>
              <a:t>Well Scoped Threat Models (reduce unnecessary modeling)</a:t>
            </a:r>
          </a:p>
          <a:p>
            <a:pPr marL="285750" indent="-285750">
              <a:spcBef>
                <a:spcPts val="1200"/>
              </a:spcBef>
            </a:pPr>
            <a:r>
              <a:rPr lang="en-US" sz="1800" dirty="0">
                <a:solidFill>
                  <a:schemeClr val="dk1"/>
                </a:solidFill>
                <a:latin typeface="Overpass SemiBold"/>
                <a:ea typeface="Overpass SemiBold"/>
                <a:cs typeface="Overpass SemiBold"/>
                <a:sym typeface="Overpass SemiBold"/>
              </a:rPr>
              <a:t>Threat &amp; Mitigations Libraries</a:t>
            </a:r>
          </a:p>
          <a:p>
            <a:pPr marL="285750" indent="-285750">
              <a:spcBef>
                <a:spcPts val="1200"/>
              </a:spcBef>
            </a:pPr>
            <a:r>
              <a:rPr lang="en-US" sz="1800" dirty="0">
                <a:solidFill>
                  <a:schemeClr val="dk1"/>
                </a:solidFill>
                <a:latin typeface="Overpass SemiBold"/>
                <a:ea typeface="Overpass SemiBold"/>
                <a:cs typeface="Overpass SemiBold"/>
                <a:sym typeface="Overpass SemiBold"/>
              </a:rPr>
              <a:t>Templates</a:t>
            </a:r>
          </a:p>
          <a:p>
            <a:pPr marL="285750" indent="-285750">
              <a:spcBef>
                <a:spcPts val="1200"/>
              </a:spcBef>
            </a:pPr>
            <a:r>
              <a:rPr lang="en-US" sz="1800" dirty="0">
                <a:solidFill>
                  <a:schemeClr val="dk1"/>
                </a:solidFill>
                <a:latin typeface="Overpass SemiBold"/>
                <a:ea typeface="Overpass SemiBold"/>
                <a:cs typeface="Overpass SemiBold"/>
                <a:sym typeface="Overpass SemiBold"/>
              </a:rPr>
              <a:t>Security Champions (decentralized ownership of security)</a:t>
            </a:r>
          </a:p>
          <a:p>
            <a:pPr marL="285750" indent="-285750">
              <a:spcBef>
                <a:spcPts val="1200"/>
              </a:spcBef>
            </a:pPr>
            <a:r>
              <a:rPr lang="en-US" sz="1800" dirty="0">
                <a:solidFill>
                  <a:schemeClr val="dk1"/>
                </a:solidFill>
                <a:latin typeface="Overpass SemiBold"/>
                <a:ea typeface="Overpass SemiBold"/>
                <a:cs typeface="Overpass SemiBold"/>
                <a:sym typeface="Overpass SemiBold"/>
              </a:rPr>
              <a:t>Value based reporting</a:t>
            </a:r>
            <a:endParaRPr sz="1800" dirty="0">
              <a:solidFill>
                <a:schemeClr val="dk1"/>
              </a:solidFill>
              <a:latin typeface="Overpass SemiBold"/>
              <a:ea typeface="Overpass SemiBold"/>
              <a:cs typeface="Overpass SemiBold"/>
              <a:sym typeface="Overpass SemiBold"/>
            </a:endParaRPr>
          </a:p>
          <a:p>
            <a:pPr marL="457200" lvl="0" indent="0" algn="l" rtl="0">
              <a:spcBef>
                <a:spcPts val="1200"/>
              </a:spcBef>
              <a:spcAft>
                <a:spcPts val="1200"/>
              </a:spcAft>
              <a:buNone/>
            </a:pPr>
            <a:endParaRPr sz="1800" dirty="0">
              <a:solidFill>
                <a:schemeClr val="dk1"/>
              </a:solidFill>
              <a:latin typeface="Overpass SemiBold"/>
              <a:ea typeface="Overpass SemiBold"/>
              <a:cs typeface="Overpass SemiBold"/>
              <a:sym typeface="Overpass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24" title="HD wallpaper: white tape measure, measurement, millimeter ..."/>
          <p:cNvPicPr preferRelativeResize="0"/>
          <p:nvPr/>
        </p:nvPicPr>
        <p:blipFill>
          <a:blip r:embed="rId3">
            <a:alphaModFix amt="36000"/>
          </a:blip>
          <a:stretch>
            <a:fillRect/>
          </a:stretch>
        </p:blipFill>
        <p:spPr>
          <a:xfrm>
            <a:off x="4572000" y="-120650"/>
            <a:ext cx="8072751" cy="5384800"/>
          </a:xfrm>
          <a:prstGeom prst="rect">
            <a:avLst/>
          </a:prstGeom>
          <a:noFill/>
          <a:ln>
            <a:noFill/>
          </a:ln>
        </p:spPr>
      </p:pic>
      <p:sp>
        <p:nvSpPr>
          <p:cNvPr id="136" name="Google Shape;136;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220">
                <a:latin typeface="Overpass SemiBold"/>
                <a:ea typeface="Overpass SemiBold"/>
                <a:cs typeface="Overpass SemiBold"/>
                <a:sym typeface="Overpass SemiBold"/>
              </a:rPr>
              <a:t>Standardized Tooling</a:t>
            </a:r>
            <a:r>
              <a:rPr lang="en" sz="3120">
                <a:latin typeface="Overpass SemiBold"/>
                <a:ea typeface="Overpass SemiBold"/>
                <a:cs typeface="Overpass SemiBold"/>
                <a:sym typeface="Overpass SemiBold"/>
              </a:rPr>
              <a:t> </a:t>
            </a:r>
            <a:endParaRPr sz="3120">
              <a:latin typeface="Overpass SemiBold"/>
              <a:ea typeface="Overpass SemiBold"/>
              <a:cs typeface="Overpass SemiBold"/>
              <a:sym typeface="Overpass SemiBold"/>
            </a:endParaRPr>
          </a:p>
        </p:txBody>
      </p:sp>
      <p:sp>
        <p:nvSpPr>
          <p:cNvPr id="137" name="Google Shape;137;p24"/>
          <p:cNvSpPr txBox="1">
            <a:spLocks noGrp="1"/>
          </p:cNvSpPr>
          <p:nvPr>
            <p:ph type="body" idx="1"/>
          </p:nvPr>
        </p:nvSpPr>
        <p:spPr>
          <a:xfrm>
            <a:off x="311700" y="1152475"/>
            <a:ext cx="7905300" cy="381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Overpass SemiBold"/>
                <a:ea typeface="Overpass SemiBold"/>
                <a:cs typeface="Overpass SemiBold"/>
                <a:sym typeface="Overpass SemiBold"/>
              </a:rPr>
              <a:t>Improves Interoperability</a:t>
            </a:r>
            <a:endParaRPr sz="1800">
              <a:solidFill>
                <a:schemeClr val="dk1"/>
              </a:solidFill>
              <a:latin typeface="Overpass SemiBold"/>
              <a:ea typeface="Overpass SemiBold"/>
              <a:cs typeface="Overpass SemiBold"/>
              <a:sym typeface="Overpass SemiBold"/>
            </a:endParaRPr>
          </a:p>
          <a:p>
            <a:pPr marL="0" lvl="0" indent="0" algn="l" rtl="0">
              <a:spcBef>
                <a:spcPts val="1200"/>
              </a:spcBef>
              <a:spcAft>
                <a:spcPts val="0"/>
              </a:spcAft>
              <a:buNone/>
            </a:pPr>
            <a:r>
              <a:rPr lang="en" sz="1800">
                <a:solidFill>
                  <a:schemeClr val="dk1"/>
                </a:solidFill>
                <a:latin typeface="Overpass SemiBold"/>
                <a:ea typeface="Overpass SemiBold"/>
                <a:cs typeface="Overpass SemiBold"/>
                <a:sym typeface="Overpass SemiBold"/>
              </a:rPr>
              <a:t>Easier to measure</a:t>
            </a:r>
            <a:endParaRPr sz="1800">
              <a:solidFill>
                <a:schemeClr val="dk1"/>
              </a:solidFill>
              <a:latin typeface="Overpass SemiBold"/>
              <a:ea typeface="Overpass SemiBold"/>
              <a:cs typeface="Overpass SemiBold"/>
              <a:sym typeface="Overpass SemiBold"/>
            </a:endParaRPr>
          </a:p>
          <a:p>
            <a:pPr marL="0" lvl="0" indent="0" algn="l" rtl="0">
              <a:spcBef>
                <a:spcPts val="1200"/>
              </a:spcBef>
              <a:spcAft>
                <a:spcPts val="0"/>
              </a:spcAft>
              <a:buNone/>
            </a:pPr>
            <a:r>
              <a:rPr lang="en" sz="1800">
                <a:solidFill>
                  <a:schemeClr val="dk1"/>
                </a:solidFill>
                <a:latin typeface="Overpass SemiBold"/>
                <a:ea typeface="Overpass SemiBold"/>
                <a:cs typeface="Overpass SemiBold"/>
                <a:sym typeface="Overpass SemiBold"/>
              </a:rPr>
              <a:t>Transferrable</a:t>
            </a:r>
            <a:endParaRPr sz="1800">
              <a:solidFill>
                <a:schemeClr val="dk1"/>
              </a:solidFill>
              <a:latin typeface="Overpass SemiBold"/>
              <a:ea typeface="Overpass SemiBold"/>
              <a:cs typeface="Overpass SemiBold"/>
              <a:sym typeface="Overpass SemiBold"/>
            </a:endParaRPr>
          </a:p>
          <a:p>
            <a:pPr marL="0" lvl="0" indent="0" algn="l" rtl="0">
              <a:spcBef>
                <a:spcPts val="1200"/>
              </a:spcBef>
              <a:spcAft>
                <a:spcPts val="0"/>
              </a:spcAft>
              <a:buNone/>
            </a:pPr>
            <a:r>
              <a:rPr lang="en" sz="1800">
                <a:solidFill>
                  <a:schemeClr val="dk1"/>
                </a:solidFill>
                <a:latin typeface="Overpass SemiBold"/>
                <a:ea typeface="Overpass SemiBold"/>
                <a:cs typeface="Overpass SemiBold"/>
                <a:sym typeface="Overpass SemiBold"/>
              </a:rPr>
              <a:t>Single Language for communication</a:t>
            </a:r>
            <a:endParaRPr sz="1800">
              <a:solidFill>
                <a:schemeClr val="dk1"/>
              </a:solidFill>
              <a:latin typeface="Overpass SemiBold"/>
              <a:ea typeface="Overpass SemiBold"/>
              <a:cs typeface="Overpass SemiBold"/>
              <a:sym typeface="Overpass SemiBold"/>
            </a:endParaRPr>
          </a:p>
          <a:p>
            <a:pPr marL="0" lvl="0" indent="0" algn="l" rtl="0">
              <a:spcBef>
                <a:spcPts val="1200"/>
              </a:spcBef>
              <a:spcAft>
                <a:spcPts val="0"/>
              </a:spcAft>
              <a:buNone/>
            </a:pPr>
            <a:r>
              <a:rPr lang="en" sz="1800">
                <a:solidFill>
                  <a:schemeClr val="dk1"/>
                </a:solidFill>
                <a:latin typeface="Overpass SemiBold"/>
                <a:ea typeface="Overpass SemiBold"/>
                <a:cs typeface="Overpass SemiBold"/>
                <a:sym typeface="Overpass SemiBold"/>
              </a:rPr>
              <a:t>Exchangeable Templates</a:t>
            </a:r>
            <a:endParaRPr sz="1800">
              <a:solidFill>
                <a:schemeClr val="dk1"/>
              </a:solidFill>
              <a:latin typeface="Overpass SemiBold"/>
              <a:ea typeface="Overpass SemiBold"/>
              <a:cs typeface="Overpass SemiBold"/>
              <a:sym typeface="Overpass SemiBold"/>
            </a:endParaRPr>
          </a:p>
          <a:p>
            <a:pPr marL="0" lvl="0" indent="0" algn="l" rtl="0">
              <a:spcBef>
                <a:spcPts val="1200"/>
              </a:spcBef>
              <a:spcAft>
                <a:spcPts val="0"/>
              </a:spcAft>
              <a:buNone/>
            </a:pPr>
            <a:r>
              <a:rPr lang="en" sz="1800">
                <a:solidFill>
                  <a:schemeClr val="dk1"/>
                </a:solidFill>
                <a:latin typeface="Overpass SemiBold"/>
                <a:ea typeface="Overpass SemiBold"/>
                <a:cs typeface="Overpass SemiBold"/>
                <a:sym typeface="Overpass SemiBold"/>
              </a:rPr>
              <a:t>Env &amp; Architectural Sharing</a:t>
            </a:r>
            <a:endParaRPr sz="1800">
              <a:solidFill>
                <a:schemeClr val="dk1"/>
              </a:solidFill>
              <a:latin typeface="Overpass SemiBold"/>
              <a:ea typeface="Overpass SemiBold"/>
              <a:cs typeface="Overpass SemiBold"/>
              <a:sym typeface="Overpass SemiBold"/>
            </a:endParaRPr>
          </a:p>
          <a:p>
            <a:pPr marL="0" lvl="0" indent="0" algn="l" rtl="0">
              <a:spcBef>
                <a:spcPts val="1200"/>
              </a:spcBef>
              <a:spcAft>
                <a:spcPts val="0"/>
              </a:spcAft>
              <a:buNone/>
            </a:pPr>
            <a:endParaRPr sz="1800">
              <a:solidFill>
                <a:schemeClr val="dk1"/>
              </a:solidFill>
              <a:latin typeface="Overpass SemiBold"/>
              <a:ea typeface="Overpass SemiBold"/>
              <a:cs typeface="Overpass SemiBold"/>
              <a:sym typeface="Overpass SemiBold"/>
            </a:endParaRPr>
          </a:p>
          <a:p>
            <a:pPr marL="457200" lvl="0" indent="0" algn="l" rtl="0">
              <a:spcBef>
                <a:spcPts val="1200"/>
              </a:spcBef>
              <a:spcAft>
                <a:spcPts val="1200"/>
              </a:spcAft>
              <a:buNone/>
            </a:pPr>
            <a:endParaRPr sz="1800">
              <a:solidFill>
                <a:schemeClr val="dk1"/>
              </a:solidFill>
              <a:latin typeface="Overpass SemiBold"/>
              <a:ea typeface="Overpass SemiBold"/>
              <a:cs typeface="Overpass SemiBold"/>
              <a:sym typeface="Overpass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Overpass SemiBold"/>
                <a:ea typeface="Overpass SemiBold"/>
                <a:cs typeface="Overpass SemiBold"/>
                <a:sym typeface="Overpass SemiBold"/>
              </a:rPr>
              <a:t>Freesources (Free + Resources)</a:t>
            </a:r>
            <a:endParaRPr>
              <a:latin typeface="Overpass SemiBold"/>
              <a:ea typeface="Overpass SemiBold"/>
              <a:cs typeface="Overpass SemiBold"/>
              <a:sym typeface="Overpass SemiBold"/>
            </a:endParaRPr>
          </a:p>
        </p:txBody>
      </p:sp>
      <p:sp>
        <p:nvSpPr>
          <p:cNvPr id="144" name="Google Shape;144;p25"/>
          <p:cNvSpPr txBox="1">
            <a:spLocks noGrp="1"/>
          </p:cNvSpPr>
          <p:nvPr>
            <p:ph type="body" idx="1"/>
          </p:nvPr>
        </p:nvSpPr>
        <p:spPr>
          <a:xfrm>
            <a:off x="311700" y="1152475"/>
            <a:ext cx="8396400" cy="34164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1900" i="1">
                <a:solidFill>
                  <a:schemeClr val="dk1"/>
                </a:solidFill>
                <a:latin typeface="Overpass SemiBold"/>
                <a:ea typeface="Overpass SemiBold"/>
                <a:cs typeface="Overpass SemiBold"/>
                <a:sym typeface="Overpass SemiBold"/>
              </a:rPr>
              <a:t>Free Platform for Threat Modeling - </a:t>
            </a:r>
            <a:r>
              <a:rPr lang="en" sz="1900" i="1" u="sng">
                <a:solidFill>
                  <a:schemeClr val="hlink"/>
                </a:solidFill>
                <a:latin typeface="Overpass SemiBold"/>
                <a:ea typeface="Overpass SemiBold"/>
                <a:cs typeface="Overpass SemiBold"/>
                <a:sym typeface="Overpass SemiBold"/>
                <a:hlinkClick r:id="rId3"/>
              </a:rPr>
              <a:t>https://community.iriusrisk.com</a:t>
            </a:r>
            <a:r>
              <a:rPr lang="en" sz="1900" i="1">
                <a:solidFill>
                  <a:schemeClr val="dk1"/>
                </a:solidFill>
                <a:latin typeface="Overpass SemiBold"/>
                <a:ea typeface="Overpass SemiBold"/>
                <a:cs typeface="Overpass SemiBold"/>
                <a:sym typeface="Overpass SemiBold"/>
              </a:rPr>
              <a:t>  </a:t>
            </a:r>
            <a:endParaRPr sz="1900" i="1">
              <a:solidFill>
                <a:schemeClr val="dk1"/>
              </a:solidFill>
              <a:latin typeface="Overpass SemiBold"/>
              <a:ea typeface="Overpass SemiBold"/>
              <a:cs typeface="Overpass SemiBold"/>
              <a:sym typeface="Overpass SemiBold"/>
            </a:endParaRPr>
          </a:p>
          <a:p>
            <a:pPr marL="0" lvl="0" indent="0" algn="l" rtl="0">
              <a:spcBef>
                <a:spcPts val="1200"/>
              </a:spcBef>
              <a:spcAft>
                <a:spcPts val="0"/>
              </a:spcAft>
              <a:buNone/>
            </a:pPr>
            <a:r>
              <a:rPr lang="en" sz="1900" i="1">
                <a:solidFill>
                  <a:schemeClr val="dk1"/>
                </a:solidFill>
                <a:latin typeface="Overpass SemiBold"/>
                <a:ea typeface="Overpass SemiBold"/>
                <a:cs typeface="Overpass SemiBold"/>
                <a:sym typeface="Overpass SemiBold"/>
              </a:rPr>
              <a:t>OWASP Threat Modeling Cheat Sheet - </a:t>
            </a:r>
            <a:r>
              <a:rPr lang="en" sz="1900" i="1" u="sng">
                <a:solidFill>
                  <a:schemeClr val="hlink"/>
                </a:solidFill>
                <a:latin typeface="Overpass SemiBold"/>
                <a:ea typeface="Overpass SemiBold"/>
                <a:cs typeface="Overpass SemiBold"/>
                <a:sym typeface="Overpass SemiBold"/>
                <a:hlinkClick r:id="rId4"/>
              </a:rPr>
              <a:t>https://cheatsheetseries.owasp.org/cheatsheets/Threat_Modeling_Cheat_Sheet.html</a:t>
            </a:r>
            <a:endParaRPr sz="1900" i="1">
              <a:solidFill>
                <a:schemeClr val="dk1"/>
              </a:solidFill>
              <a:latin typeface="Overpass SemiBold"/>
              <a:ea typeface="Overpass SemiBold"/>
              <a:cs typeface="Overpass SemiBold"/>
              <a:sym typeface="Overpass SemiBold"/>
            </a:endParaRPr>
          </a:p>
          <a:p>
            <a:pPr marL="0" lvl="0" indent="0" algn="l" rtl="0">
              <a:spcBef>
                <a:spcPts val="1200"/>
              </a:spcBef>
              <a:spcAft>
                <a:spcPts val="0"/>
              </a:spcAft>
              <a:buNone/>
            </a:pPr>
            <a:r>
              <a:rPr lang="en" sz="1900" i="1">
                <a:solidFill>
                  <a:schemeClr val="dk1"/>
                </a:solidFill>
                <a:latin typeface="Overpass SemiBold"/>
                <a:ea typeface="Overpass SemiBold"/>
                <a:cs typeface="Overpass SemiBold"/>
                <a:sym typeface="Overpass SemiBold"/>
              </a:rPr>
              <a:t>World’s Shortest Threat Modeling Course - </a:t>
            </a:r>
            <a:r>
              <a:rPr lang="en" sz="1900" i="1" u="sng">
                <a:solidFill>
                  <a:schemeClr val="hlink"/>
                </a:solidFill>
                <a:latin typeface="Overpass SemiBold"/>
                <a:ea typeface="Overpass SemiBold"/>
                <a:cs typeface="Overpass SemiBold"/>
                <a:sym typeface="Overpass SemiBold"/>
                <a:hlinkClick r:id="rId5"/>
              </a:rPr>
              <a:t>https://www.youtube.com/watch?v=2pvprvsr1lo</a:t>
            </a:r>
            <a:r>
              <a:rPr lang="en" sz="1900" i="1">
                <a:solidFill>
                  <a:schemeClr val="dk1"/>
                </a:solidFill>
                <a:latin typeface="Overpass SemiBold"/>
                <a:ea typeface="Overpass SemiBold"/>
                <a:cs typeface="Overpass SemiBold"/>
                <a:sym typeface="Overpass SemiBold"/>
              </a:rPr>
              <a:t> </a:t>
            </a:r>
            <a:endParaRPr sz="1900" i="1">
              <a:solidFill>
                <a:schemeClr val="dk1"/>
              </a:solidFill>
              <a:latin typeface="Overpass SemiBold"/>
              <a:ea typeface="Overpass SemiBold"/>
              <a:cs typeface="Overpass SemiBold"/>
              <a:sym typeface="Overpass SemiBold"/>
            </a:endParaRPr>
          </a:p>
          <a:p>
            <a:pPr marL="0" lvl="0" indent="0" algn="l" rtl="0">
              <a:spcBef>
                <a:spcPts val="1200"/>
              </a:spcBef>
              <a:spcAft>
                <a:spcPts val="0"/>
              </a:spcAft>
              <a:buNone/>
            </a:pPr>
            <a:r>
              <a:rPr lang="en" sz="1900" i="1">
                <a:solidFill>
                  <a:schemeClr val="dk1"/>
                </a:solidFill>
                <a:latin typeface="Overpass SemiBold"/>
                <a:ea typeface="Overpass SemiBold"/>
                <a:cs typeface="Overpass SemiBold"/>
                <a:sym typeface="Overpass SemiBold"/>
              </a:rPr>
              <a:t>Threat Modeling Connect - </a:t>
            </a:r>
            <a:r>
              <a:rPr lang="en" sz="1900" i="1" u="sng">
                <a:solidFill>
                  <a:schemeClr val="hlink"/>
                </a:solidFill>
                <a:latin typeface="Overpass SemiBold"/>
                <a:ea typeface="Overpass SemiBold"/>
                <a:cs typeface="Overpass SemiBold"/>
                <a:sym typeface="Overpass SemiBold"/>
                <a:hlinkClick r:id="rId6"/>
              </a:rPr>
              <a:t>https://</a:t>
            </a:r>
            <a:r>
              <a:rPr lang="en" b="1" u="sng">
                <a:solidFill>
                  <a:schemeClr val="hlink"/>
                </a:solidFill>
                <a:latin typeface="Overpass"/>
                <a:ea typeface="Overpass"/>
                <a:cs typeface="Overpass"/>
                <a:sym typeface="Overpass"/>
                <a:hlinkClick r:id="rId6"/>
              </a:rPr>
              <a:t>threatmodelingconnect.com</a:t>
            </a:r>
            <a:r>
              <a:rPr lang="en" b="1">
                <a:solidFill>
                  <a:schemeClr val="dk1"/>
                </a:solidFill>
                <a:latin typeface="Overpass"/>
                <a:ea typeface="Overpass"/>
                <a:cs typeface="Overpass"/>
                <a:sym typeface="Overpass"/>
              </a:rPr>
              <a:t> </a:t>
            </a:r>
            <a:endParaRPr sz="1900" i="1">
              <a:solidFill>
                <a:schemeClr val="dk1"/>
              </a:solidFill>
              <a:latin typeface="Overpass SemiBold"/>
              <a:ea typeface="Overpass SemiBold"/>
              <a:cs typeface="Overpass SemiBold"/>
              <a:sym typeface="Overpass SemiBold"/>
            </a:endParaRPr>
          </a:p>
          <a:p>
            <a:pPr marL="0" lvl="0" indent="0" algn="l" rtl="0">
              <a:spcBef>
                <a:spcPts val="1200"/>
              </a:spcBef>
              <a:spcAft>
                <a:spcPts val="1200"/>
              </a:spcAft>
              <a:buNone/>
            </a:pPr>
            <a:endParaRPr sz="1900" i="1">
              <a:solidFill>
                <a:schemeClr val="dk1"/>
              </a:solidFill>
              <a:latin typeface="Overpass SemiBold"/>
              <a:ea typeface="Overpass SemiBold"/>
              <a:cs typeface="Overpass SemiBold"/>
              <a:sym typeface="Overpass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6"/>
          <p:cNvSpPr txBox="1">
            <a:spLocks noGrp="1"/>
          </p:cNvSpPr>
          <p:nvPr>
            <p:ph type="title"/>
          </p:nvPr>
        </p:nvSpPr>
        <p:spPr>
          <a:xfrm>
            <a:off x="265500" y="196000"/>
            <a:ext cx="4045200" cy="978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Connect with me</a:t>
            </a:r>
            <a:endParaRPr/>
          </a:p>
        </p:txBody>
      </p:sp>
      <p:pic>
        <p:nvPicPr>
          <p:cNvPr id="150" name="Google Shape;150;p26"/>
          <p:cNvPicPr preferRelativeResize="0"/>
          <p:nvPr/>
        </p:nvPicPr>
        <p:blipFill>
          <a:blip r:embed="rId3">
            <a:alphaModFix/>
          </a:blip>
          <a:stretch>
            <a:fillRect/>
          </a:stretch>
        </p:blipFill>
        <p:spPr>
          <a:xfrm>
            <a:off x="4572000" y="0"/>
            <a:ext cx="4664224" cy="5143500"/>
          </a:xfrm>
          <a:prstGeom prst="rect">
            <a:avLst/>
          </a:prstGeom>
          <a:noFill/>
          <a:ln>
            <a:noFill/>
          </a:ln>
        </p:spPr>
      </p:pic>
      <p:sp>
        <p:nvSpPr>
          <p:cNvPr id="151" name="Google Shape;151;p26"/>
          <p:cNvSpPr txBox="1">
            <a:spLocks noGrp="1"/>
          </p:cNvSpPr>
          <p:nvPr>
            <p:ph type="body" idx="2"/>
          </p:nvPr>
        </p:nvSpPr>
        <p:spPr>
          <a:xfrm>
            <a:off x="265500" y="2883050"/>
            <a:ext cx="3837000" cy="5460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solidFill>
                  <a:schemeClr val="dk1"/>
                </a:solidFill>
                <a:latin typeface="Overpass SemiBold"/>
                <a:ea typeface="Overpass SemiBold"/>
                <a:cs typeface="Overpass SemiBold"/>
                <a:sym typeface="Overpass SemiBold"/>
              </a:rPr>
              <a:t>James Rabe</a:t>
            </a:r>
            <a:endParaRPr>
              <a:solidFill>
                <a:schemeClr val="dk1"/>
              </a:solidFill>
              <a:latin typeface="Overpass SemiBold"/>
              <a:ea typeface="Overpass SemiBold"/>
              <a:cs typeface="Overpass SemiBold"/>
              <a:sym typeface="Overpass SemiBold"/>
            </a:endParaRPr>
          </a:p>
        </p:txBody>
      </p:sp>
      <p:pic>
        <p:nvPicPr>
          <p:cNvPr id="152" name="Google Shape;152;p26" title="File:LinkedIn icon circle.svg - Wikimedia Commons"/>
          <p:cNvPicPr preferRelativeResize="0"/>
          <p:nvPr/>
        </p:nvPicPr>
        <p:blipFill>
          <a:blip r:embed="rId4">
            <a:alphaModFix/>
          </a:blip>
          <a:stretch>
            <a:fillRect/>
          </a:stretch>
        </p:blipFill>
        <p:spPr>
          <a:xfrm>
            <a:off x="359825" y="3481925"/>
            <a:ext cx="603250" cy="603250"/>
          </a:xfrm>
          <a:prstGeom prst="rect">
            <a:avLst/>
          </a:prstGeom>
          <a:noFill/>
          <a:ln>
            <a:noFill/>
          </a:ln>
        </p:spPr>
      </p:pic>
      <p:sp>
        <p:nvSpPr>
          <p:cNvPr id="153" name="Google Shape;153;p26"/>
          <p:cNvSpPr txBox="1">
            <a:spLocks noGrp="1"/>
          </p:cNvSpPr>
          <p:nvPr>
            <p:ph type="subTitle" idx="1"/>
          </p:nvPr>
        </p:nvSpPr>
        <p:spPr>
          <a:xfrm>
            <a:off x="1076175" y="3510550"/>
            <a:ext cx="3837000" cy="54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Overpass SemiBold"/>
                <a:ea typeface="Overpass SemiBold"/>
                <a:cs typeface="Overpass SemiBold"/>
                <a:sym typeface="Overpass SemiBold"/>
              </a:rPr>
              <a:t>linkedin/in/jrabe3</a:t>
            </a:r>
            <a:endParaRPr>
              <a:solidFill>
                <a:schemeClr val="dk1"/>
              </a:solidFill>
              <a:latin typeface="Overpass SemiBold"/>
              <a:ea typeface="Overpass SemiBold"/>
              <a:cs typeface="Overpass SemiBold"/>
              <a:sym typeface="Overpass SemiBold"/>
            </a:endParaRPr>
          </a:p>
          <a:p>
            <a:pPr marL="0" lvl="0" indent="0" algn="ctr" rtl="0">
              <a:spcBef>
                <a:spcPts val="0"/>
              </a:spcBef>
              <a:spcAft>
                <a:spcPts val="0"/>
              </a:spcAft>
              <a:buNone/>
            </a:pPr>
            <a:endParaRPr>
              <a:solidFill>
                <a:schemeClr val="dk1"/>
              </a:solidFill>
              <a:latin typeface="Overpass SemiBold"/>
              <a:ea typeface="Overpass SemiBold"/>
              <a:cs typeface="Overpass SemiBold"/>
              <a:sym typeface="Overpass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65500" y="196000"/>
            <a:ext cx="4045200" cy="978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t>Bio</a:t>
            </a:r>
            <a:endParaRPr dirty="0"/>
          </a:p>
        </p:txBody>
      </p:sp>
      <p:pic>
        <p:nvPicPr>
          <p:cNvPr id="61" name="Google Shape;61;p14"/>
          <p:cNvPicPr preferRelativeResize="0"/>
          <p:nvPr/>
        </p:nvPicPr>
        <p:blipFill>
          <a:blip r:embed="rId3">
            <a:alphaModFix/>
          </a:blip>
          <a:stretch>
            <a:fillRect/>
          </a:stretch>
        </p:blipFill>
        <p:spPr>
          <a:xfrm>
            <a:off x="4558617" y="-53297"/>
            <a:ext cx="4736143" cy="5250094"/>
          </a:xfrm>
          <a:prstGeom prst="rect">
            <a:avLst/>
          </a:prstGeom>
          <a:noFill/>
          <a:ln>
            <a:noFill/>
          </a:ln>
        </p:spPr>
      </p:pic>
      <p:sp>
        <p:nvSpPr>
          <p:cNvPr id="62" name="Google Shape;62;p14"/>
          <p:cNvSpPr txBox="1">
            <a:spLocks noGrp="1"/>
          </p:cNvSpPr>
          <p:nvPr>
            <p:ph type="body" idx="2"/>
          </p:nvPr>
        </p:nvSpPr>
        <p:spPr>
          <a:xfrm>
            <a:off x="265500" y="2883050"/>
            <a:ext cx="3837000" cy="5460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solidFill>
                  <a:schemeClr val="dk1"/>
                </a:solidFill>
                <a:latin typeface="Overpass SemiBold"/>
                <a:ea typeface="Overpass SemiBold"/>
                <a:cs typeface="Overpass SemiBold"/>
                <a:sym typeface="Overpass SemiBold"/>
              </a:rPr>
              <a:t>James Rabe</a:t>
            </a:r>
            <a:endParaRPr>
              <a:solidFill>
                <a:schemeClr val="dk1"/>
              </a:solidFill>
              <a:latin typeface="Overpass SemiBold"/>
              <a:ea typeface="Overpass SemiBold"/>
              <a:cs typeface="Overpass SemiBold"/>
              <a:sym typeface="Overpass SemiBold"/>
            </a:endParaRPr>
          </a:p>
        </p:txBody>
      </p:sp>
      <p:pic>
        <p:nvPicPr>
          <p:cNvPr id="63" name="Google Shape;63;p14" title="File:LinkedIn icon circle.svg - Wikimedia Commons"/>
          <p:cNvPicPr preferRelativeResize="0"/>
          <p:nvPr/>
        </p:nvPicPr>
        <p:blipFill>
          <a:blip r:embed="rId4">
            <a:alphaModFix/>
          </a:blip>
          <a:stretch>
            <a:fillRect/>
          </a:stretch>
        </p:blipFill>
        <p:spPr>
          <a:xfrm>
            <a:off x="359825" y="3481925"/>
            <a:ext cx="603250" cy="603250"/>
          </a:xfrm>
          <a:prstGeom prst="rect">
            <a:avLst/>
          </a:prstGeom>
          <a:noFill/>
          <a:ln>
            <a:noFill/>
          </a:ln>
        </p:spPr>
      </p:pic>
      <p:sp>
        <p:nvSpPr>
          <p:cNvPr id="64" name="Google Shape;64;p14"/>
          <p:cNvSpPr txBox="1">
            <a:spLocks noGrp="1"/>
          </p:cNvSpPr>
          <p:nvPr>
            <p:ph type="subTitle" idx="1"/>
          </p:nvPr>
        </p:nvSpPr>
        <p:spPr>
          <a:xfrm>
            <a:off x="265500" y="3510550"/>
            <a:ext cx="3837000" cy="54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Overpass SemiBold"/>
                <a:ea typeface="Overpass SemiBold"/>
                <a:cs typeface="Overpass SemiBold"/>
                <a:sym typeface="Overpass SemiBold"/>
              </a:rPr>
              <a:t>linkedin/in/jrabe3</a:t>
            </a:r>
            <a:endParaRPr>
              <a:solidFill>
                <a:schemeClr val="dk1"/>
              </a:solidFill>
              <a:latin typeface="Overpass SemiBold"/>
              <a:ea typeface="Overpass SemiBold"/>
              <a:cs typeface="Overpass SemiBold"/>
              <a:sym typeface="Overpass SemiBold"/>
            </a:endParaRPr>
          </a:p>
        </p:txBody>
      </p:sp>
      <p:sp>
        <p:nvSpPr>
          <p:cNvPr id="65" name="Google Shape;65;p14"/>
          <p:cNvSpPr txBox="1">
            <a:spLocks noGrp="1"/>
          </p:cNvSpPr>
          <p:nvPr>
            <p:ph type="body" idx="2"/>
          </p:nvPr>
        </p:nvSpPr>
        <p:spPr>
          <a:xfrm>
            <a:off x="359825" y="1174600"/>
            <a:ext cx="3837000" cy="10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 dirty="0">
              <a:solidFill>
                <a:schemeClr val="dk1"/>
              </a:solidFill>
              <a:latin typeface="Overpass SemiBold"/>
              <a:ea typeface="Overpass SemiBold"/>
              <a:cs typeface="Overpass SemiBold"/>
              <a:sym typeface="Overpass SemiBold"/>
            </a:endParaRPr>
          </a:p>
          <a:p>
            <a:pPr marL="0" lvl="0" indent="0" algn="l" rtl="0">
              <a:spcBef>
                <a:spcPts val="0"/>
              </a:spcBef>
              <a:spcAft>
                <a:spcPts val="0"/>
              </a:spcAft>
              <a:buNone/>
            </a:pPr>
            <a:r>
              <a:rPr lang="en" dirty="0">
                <a:solidFill>
                  <a:schemeClr val="dk1"/>
                </a:solidFill>
                <a:latin typeface="Overpass SemiBold"/>
                <a:ea typeface="Overpass SemiBold"/>
                <a:cs typeface="Overpass SemiBold"/>
                <a:sym typeface="Overpass SemiBold"/>
              </a:rPr>
              <a:t>Threat Modeling, Cybersecurity</a:t>
            </a:r>
            <a:endParaRPr dirty="0">
              <a:solidFill>
                <a:schemeClr val="dk1"/>
              </a:solidFill>
              <a:latin typeface="Overpass SemiBold"/>
              <a:ea typeface="Overpass SemiBold"/>
              <a:cs typeface="Overpass SemiBold"/>
              <a:sym typeface="Overpass SemiBold"/>
            </a:endParaRPr>
          </a:p>
          <a:p>
            <a:pPr marL="0" lvl="0" indent="0" algn="l" rtl="0">
              <a:spcBef>
                <a:spcPts val="1200"/>
              </a:spcBef>
              <a:spcAft>
                <a:spcPts val="1200"/>
              </a:spcAft>
              <a:buNone/>
            </a:pPr>
            <a:r>
              <a:rPr lang="en" dirty="0">
                <a:solidFill>
                  <a:schemeClr val="dk1"/>
                </a:solidFill>
                <a:latin typeface="Overpass SemiBold"/>
                <a:ea typeface="Overpass SemiBold"/>
                <a:cs typeface="Overpass SemiBold"/>
                <a:sym typeface="Overpass SemiBold"/>
              </a:rPr>
              <a:t>TMC - Founding Member</a:t>
            </a:r>
            <a:endParaRPr dirty="0">
              <a:solidFill>
                <a:schemeClr val="dk1"/>
              </a:solidFill>
              <a:latin typeface="Overpass SemiBold"/>
              <a:ea typeface="Overpass SemiBold"/>
              <a:cs typeface="Overpass SemiBold"/>
              <a:sym typeface="Overpass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70" name="Google Shape;70;p15"/>
          <p:cNvPicPr preferRelativeResize="0"/>
          <p:nvPr/>
        </p:nvPicPr>
        <p:blipFill rotWithShape="1">
          <a:blip r:embed="rId3">
            <a:alphaModFix amt="42000"/>
          </a:blip>
          <a:srcRect t="10037" b="10045"/>
          <a:stretch/>
        </p:blipFill>
        <p:spPr>
          <a:xfrm>
            <a:off x="-189525" y="-45125"/>
            <a:ext cx="9845673" cy="5244449"/>
          </a:xfrm>
          <a:prstGeom prst="rect">
            <a:avLst/>
          </a:prstGeom>
          <a:noFill/>
          <a:ln>
            <a:noFill/>
          </a:ln>
        </p:spPr>
      </p:pic>
      <p:sp>
        <p:nvSpPr>
          <p:cNvPr id="71" name="Google Shape;71;p1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latin typeface="Overpass Black"/>
                <a:ea typeface="Overpass Black"/>
                <a:cs typeface="Overpass Black"/>
                <a:sym typeface="Overpass Black"/>
              </a:rPr>
              <a:t>Discussion Topics</a:t>
            </a:r>
            <a:endParaRPr>
              <a:latin typeface="Overpass Black"/>
              <a:ea typeface="Overpass Black"/>
              <a:cs typeface="Overpass Black"/>
              <a:sym typeface="Overpass Black"/>
            </a:endParaRPr>
          </a:p>
        </p:txBody>
      </p:sp>
      <p:sp>
        <p:nvSpPr>
          <p:cNvPr id="72" name="Google Shape;72;p15"/>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solidFill>
                  <a:schemeClr val="dk1"/>
                </a:solidFill>
                <a:latin typeface="Overpass SemiBold"/>
                <a:ea typeface="Overpass SemiBold"/>
                <a:cs typeface="Overpass SemiBold"/>
                <a:sym typeface="Overpass SemiBold"/>
              </a:rPr>
              <a:t>What is ROI in Threat Modeling</a:t>
            </a:r>
            <a:endParaRPr dirty="0">
              <a:solidFill>
                <a:schemeClr val="dk1"/>
              </a:solidFill>
              <a:latin typeface="Overpass SemiBold"/>
              <a:ea typeface="Overpass SemiBold"/>
              <a:cs typeface="Overpass SemiBold"/>
              <a:sym typeface="Overpass SemiBold"/>
            </a:endParaRPr>
          </a:p>
          <a:p>
            <a:pPr marL="0" lvl="0" indent="0" algn="l" rtl="0">
              <a:spcBef>
                <a:spcPts val="1200"/>
              </a:spcBef>
              <a:spcAft>
                <a:spcPts val="0"/>
              </a:spcAft>
              <a:buNone/>
            </a:pPr>
            <a:r>
              <a:rPr lang="en" dirty="0">
                <a:solidFill>
                  <a:schemeClr val="dk1"/>
                </a:solidFill>
                <a:latin typeface="Overpass SemiBold"/>
                <a:ea typeface="Overpass SemiBold"/>
                <a:cs typeface="Overpass SemiBold"/>
                <a:sym typeface="Overpass SemiBold"/>
              </a:rPr>
              <a:t>Maximizing ROI through best in class behaviors</a:t>
            </a:r>
            <a:endParaRPr dirty="0">
              <a:solidFill>
                <a:schemeClr val="dk1"/>
              </a:solidFill>
              <a:latin typeface="Overpass SemiBold"/>
              <a:ea typeface="Overpass SemiBold"/>
              <a:cs typeface="Overpass SemiBold"/>
              <a:sym typeface="Overpass SemiBold"/>
            </a:endParaRPr>
          </a:p>
          <a:p>
            <a:pPr marL="0" lvl="0" indent="0" algn="l" rtl="0">
              <a:spcBef>
                <a:spcPts val="1200"/>
              </a:spcBef>
              <a:spcAft>
                <a:spcPts val="1200"/>
              </a:spcAft>
              <a:buNone/>
            </a:pPr>
            <a:endParaRPr dirty="0">
              <a:solidFill>
                <a:schemeClr val="dk1"/>
              </a:solidFill>
              <a:latin typeface="Overpass SemiBold"/>
              <a:ea typeface="Overpass SemiBold"/>
              <a:cs typeface="Overpass SemiBold"/>
              <a:sym typeface="Overpass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pic>
        <p:nvPicPr>
          <p:cNvPr id="77" name="Google Shape;77;p16" title="Return on investment 1080P, 2K, 4K, 5K HD wallpapers free download ..."/>
          <p:cNvPicPr preferRelativeResize="0"/>
          <p:nvPr/>
        </p:nvPicPr>
        <p:blipFill>
          <a:blip r:embed="rId3">
            <a:alphaModFix amt="26000"/>
          </a:blip>
          <a:stretch>
            <a:fillRect/>
          </a:stretch>
        </p:blipFill>
        <p:spPr>
          <a:xfrm>
            <a:off x="0" y="-627077"/>
            <a:ext cx="9144001" cy="6099344"/>
          </a:xfrm>
          <a:prstGeom prst="rect">
            <a:avLst/>
          </a:prstGeom>
          <a:noFill/>
          <a:ln>
            <a:noFill/>
          </a:ln>
        </p:spPr>
      </p:pic>
      <p:sp>
        <p:nvSpPr>
          <p:cNvPr id="78" name="Google Shape;78;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Overpass SemiBold"/>
                <a:ea typeface="Overpass SemiBold"/>
                <a:cs typeface="Overpass SemiBold"/>
                <a:sym typeface="Overpass SemiBold"/>
              </a:rPr>
              <a:t>Why talk about the ROI for Threat Modeling??</a:t>
            </a:r>
            <a:endParaRPr>
              <a:latin typeface="Overpass SemiBold"/>
              <a:ea typeface="Overpass SemiBold"/>
              <a:cs typeface="Overpass SemiBold"/>
              <a:sym typeface="Overpass SemiBold"/>
            </a:endParaRPr>
          </a:p>
        </p:txBody>
      </p:sp>
      <p:sp>
        <p:nvSpPr>
          <p:cNvPr id="79" name="Google Shape;79;p16"/>
          <p:cNvSpPr txBox="1">
            <a:spLocks noGrp="1"/>
          </p:cNvSpPr>
          <p:nvPr>
            <p:ph type="body" idx="1"/>
          </p:nvPr>
        </p:nvSpPr>
        <p:spPr>
          <a:xfrm>
            <a:off x="311700" y="1152475"/>
            <a:ext cx="8396400" cy="381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dk1"/>
                </a:solidFill>
                <a:latin typeface="Overpass SemiBold"/>
                <a:ea typeface="Overpass SemiBold"/>
                <a:cs typeface="Overpass SemiBold"/>
                <a:sym typeface="Overpass SemiBold"/>
              </a:rPr>
              <a:t>Security is normally not considered a business enabler, thus we are forced to defend it.</a:t>
            </a:r>
            <a:endParaRPr sz="1800" dirty="0">
              <a:solidFill>
                <a:schemeClr val="dk1"/>
              </a:solidFill>
              <a:latin typeface="Overpass SemiBold"/>
              <a:ea typeface="Overpass SemiBold"/>
              <a:cs typeface="Overpass SemiBold"/>
              <a:sym typeface="Overpass SemiBold"/>
            </a:endParaRPr>
          </a:p>
          <a:p>
            <a:pPr marL="0" lvl="0" indent="0" algn="l" rtl="0">
              <a:spcBef>
                <a:spcPts val="1200"/>
              </a:spcBef>
              <a:spcAft>
                <a:spcPts val="0"/>
              </a:spcAft>
              <a:buNone/>
            </a:pPr>
            <a:r>
              <a:rPr lang="en" sz="1800" dirty="0">
                <a:solidFill>
                  <a:schemeClr val="dk1"/>
                </a:solidFill>
                <a:latin typeface="Overpass SemiBold"/>
                <a:ea typeface="Overpass SemiBold"/>
                <a:cs typeface="Overpass SemiBold"/>
                <a:sym typeface="Overpass SemiBold"/>
              </a:rPr>
              <a:t>Rented Budget Mindset - How does what I am doing contribute to the strategic initiatives of the business?</a:t>
            </a:r>
            <a:endParaRPr sz="1800" dirty="0">
              <a:solidFill>
                <a:schemeClr val="dk1"/>
              </a:solidFill>
              <a:latin typeface="Overpass SemiBold"/>
              <a:ea typeface="Overpass SemiBold"/>
              <a:cs typeface="Overpass SemiBold"/>
              <a:sym typeface="Overpass SemiBold"/>
            </a:endParaRPr>
          </a:p>
          <a:p>
            <a:pPr marL="0" lvl="0" indent="0" algn="l" rtl="0">
              <a:spcBef>
                <a:spcPts val="1200"/>
              </a:spcBef>
              <a:spcAft>
                <a:spcPts val="0"/>
              </a:spcAft>
              <a:buNone/>
            </a:pPr>
            <a:r>
              <a:rPr lang="en" sz="1800" dirty="0">
                <a:solidFill>
                  <a:schemeClr val="dk1"/>
                </a:solidFill>
                <a:latin typeface="Overpass SemiBold"/>
                <a:ea typeface="Overpass SemiBold"/>
                <a:cs typeface="Overpass SemiBold"/>
                <a:sym typeface="Overpass SemiBold"/>
              </a:rPr>
              <a:t>ROI enables stakeholders to defend the spend for: </a:t>
            </a:r>
            <a:endParaRPr sz="1800" dirty="0">
              <a:solidFill>
                <a:schemeClr val="dk1"/>
              </a:solidFill>
              <a:latin typeface="Overpass SemiBold"/>
              <a:ea typeface="Overpass SemiBold"/>
              <a:cs typeface="Overpass SemiBold"/>
              <a:sym typeface="Overpass SemiBold"/>
            </a:endParaRPr>
          </a:p>
          <a:p>
            <a:pPr marL="457200" lvl="0" indent="-342900" algn="l" rtl="0">
              <a:spcBef>
                <a:spcPts val="1200"/>
              </a:spcBef>
              <a:spcAft>
                <a:spcPts val="0"/>
              </a:spcAft>
              <a:buClr>
                <a:schemeClr val="dk1"/>
              </a:buClr>
              <a:buSzPts val="1800"/>
              <a:buFont typeface="Overpass SemiBold"/>
              <a:buChar char="-"/>
            </a:pPr>
            <a:r>
              <a:rPr lang="en" sz="1800" dirty="0">
                <a:solidFill>
                  <a:schemeClr val="dk1"/>
                </a:solidFill>
                <a:latin typeface="Overpass SemiBold"/>
                <a:ea typeface="Overpass SemiBold"/>
                <a:cs typeface="Overpass SemiBold"/>
                <a:sym typeface="Overpass SemiBold"/>
              </a:rPr>
              <a:t>Proper allocation of professionals</a:t>
            </a:r>
            <a:endParaRPr sz="1800" dirty="0">
              <a:solidFill>
                <a:schemeClr val="dk1"/>
              </a:solidFill>
              <a:latin typeface="Overpass SemiBold"/>
              <a:ea typeface="Overpass SemiBold"/>
              <a:cs typeface="Overpass SemiBold"/>
              <a:sym typeface="Overpass SemiBold"/>
            </a:endParaRPr>
          </a:p>
          <a:p>
            <a:pPr marL="457200" lvl="0" indent="-342900" algn="l" rtl="0">
              <a:spcBef>
                <a:spcPts val="0"/>
              </a:spcBef>
              <a:spcAft>
                <a:spcPts val="0"/>
              </a:spcAft>
              <a:buClr>
                <a:schemeClr val="dk1"/>
              </a:buClr>
              <a:buSzPts val="1800"/>
              <a:buFont typeface="Overpass SemiBold"/>
              <a:buChar char="-"/>
            </a:pPr>
            <a:r>
              <a:rPr lang="en" sz="1800" dirty="0">
                <a:solidFill>
                  <a:schemeClr val="dk1"/>
                </a:solidFill>
                <a:latin typeface="Overpass SemiBold"/>
                <a:ea typeface="Overpass SemiBold"/>
                <a:cs typeface="Overpass SemiBold"/>
                <a:sym typeface="Overpass SemiBold"/>
              </a:rPr>
              <a:t>Proper tooling</a:t>
            </a:r>
            <a:endParaRPr sz="1800" dirty="0">
              <a:solidFill>
                <a:schemeClr val="dk1"/>
              </a:solidFill>
              <a:latin typeface="Overpass SemiBold"/>
              <a:ea typeface="Overpass SemiBold"/>
              <a:cs typeface="Overpass SemiBold"/>
              <a:sym typeface="Overpass SemiBold"/>
            </a:endParaRPr>
          </a:p>
          <a:p>
            <a:pPr marL="457200" lvl="0" indent="-342900" algn="l" rtl="0">
              <a:spcBef>
                <a:spcPts val="0"/>
              </a:spcBef>
              <a:spcAft>
                <a:spcPts val="0"/>
              </a:spcAft>
              <a:buClr>
                <a:schemeClr val="dk1"/>
              </a:buClr>
              <a:buSzPts val="1800"/>
              <a:buFont typeface="Overpass SemiBold"/>
              <a:buChar char="-"/>
            </a:pPr>
            <a:r>
              <a:rPr lang="en" sz="1800" dirty="0">
                <a:solidFill>
                  <a:schemeClr val="dk1"/>
                </a:solidFill>
                <a:latin typeface="Overpass SemiBold"/>
                <a:ea typeface="Overpass SemiBold"/>
                <a:cs typeface="Overpass SemiBold"/>
                <a:sym typeface="Overpass SemiBold"/>
              </a:rPr>
              <a:t>Proper process</a:t>
            </a:r>
            <a:endParaRPr sz="1800" i="1" dirty="0">
              <a:latin typeface="Overpass SemiBold"/>
              <a:ea typeface="Overpass SemiBold"/>
              <a:cs typeface="Overpass SemiBold"/>
              <a:sym typeface="Overpass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7" title="Return on investment 1080P, 2K, 4K, 5K HD wallpapers free download ..."/>
          <p:cNvPicPr preferRelativeResize="0"/>
          <p:nvPr/>
        </p:nvPicPr>
        <p:blipFill>
          <a:blip r:embed="rId3">
            <a:alphaModFix amt="26000"/>
          </a:blip>
          <a:stretch>
            <a:fillRect/>
          </a:stretch>
        </p:blipFill>
        <p:spPr>
          <a:xfrm>
            <a:off x="0" y="-955850"/>
            <a:ext cx="9144001" cy="6099344"/>
          </a:xfrm>
          <a:prstGeom prst="rect">
            <a:avLst/>
          </a:prstGeom>
          <a:noFill/>
          <a:ln>
            <a:noFill/>
          </a:ln>
        </p:spPr>
      </p:pic>
      <p:sp>
        <p:nvSpPr>
          <p:cNvPr id="85" name="Google Shape;85;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Overpass SemiBold"/>
                <a:ea typeface="Overpass SemiBold"/>
                <a:cs typeface="Overpass SemiBold"/>
                <a:sym typeface="Overpass SemiBold"/>
              </a:rPr>
              <a:t>How do we measure the ROI of Threat Modeling? </a:t>
            </a:r>
            <a:endParaRPr>
              <a:latin typeface="Overpass SemiBold"/>
              <a:ea typeface="Overpass SemiBold"/>
              <a:cs typeface="Overpass SemiBold"/>
              <a:sym typeface="Overpass SemiBold"/>
            </a:endParaRPr>
          </a:p>
        </p:txBody>
      </p:sp>
      <p:sp>
        <p:nvSpPr>
          <p:cNvPr id="86" name="Google Shape;86;p17"/>
          <p:cNvSpPr txBox="1">
            <a:spLocks noGrp="1"/>
          </p:cNvSpPr>
          <p:nvPr>
            <p:ph type="body" idx="1"/>
          </p:nvPr>
        </p:nvSpPr>
        <p:spPr>
          <a:xfrm>
            <a:off x="311700" y="1152475"/>
            <a:ext cx="4196700" cy="235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u="sng" dirty="0">
                <a:solidFill>
                  <a:schemeClr val="dk1"/>
                </a:solidFill>
                <a:latin typeface="Overpass"/>
                <a:ea typeface="Overpass"/>
                <a:cs typeface="Overpass"/>
                <a:sym typeface="Overpass"/>
              </a:rPr>
              <a:t>VALUE - </a:t>
            </a:r>
            <a:endParaRPr sz="1800" b="1" u="sng" dirty="0">
              <a:solidFill>
                <a:schemeClr val="dk1"/>
              </a:solidFill>
              <a:latin typeface="Overpass"/>
              <a:ea typeface="Overpass"/>
              <a:cs typeface="Overpass"/>
              <a:sym typeface="Overpass"/>
            </a:endParaRPr>
          </a:p>
          <a:p>
            <a:pPr marL="0" lvl="0" indent="0" algn="l" rtl="0">
              <a:spcBef>
                <a:spcPts val="1200"/>
              </a:spcBef>
              <a:spcAft>
                <a:spcPts val="0"/>
              </a:spcAft>
              <a:buNone/>
            </a:pPr>
            <a:r>
              <a:rPr lang="en" sz="1800" dirty="0">
                <a:solidFill>
                  <a:schemeClr val="dk1"/>
                </a:solidFill>
                <a:latin typeface="Overpass SemiBold"/>
                <a:ea typeface="Overpass SemiBold"/>
                <a:cs typeface="Overpass SemiBold"/>
                <a:sym typeface="Overpass SemiBold"/>
              </a:rPr>
              <a:t>Reduction in Security Flaws</a:t>
            </a:r>
            <a:endParaRPr sz="1800" dirty="0">
              <a:solidFill>
                <a:schemeClr val="dk1"/>
              </a:solidFill>
              <a:latin typeface="Overpass SemiBold"/>
              <a:ea typeface="Overpass SemiBold"/>
              <a:cs typeface="Overpass SemiBold"/>
              <a:sym typeface="Overpass SemiBold"/>
            </a:endParaRPr>
          </a:p>
          <a:p>
            <a:pPr marL="0" lvl="0" indent="0" algn="l" rtl="0">
              <a:spcBef>
                <a:spcPts val="1200"/>
              </a:spcBef>
              <a:spcAft>
                <a:spcPts val="1200"/>
              </a:spcAft>
              <a:buNone/>
            </a:pPr>
            <a:r>
              <a:rPr lang="en" sz="1800" dirty="0">
                <a:solidFill>
                  <a:schemeClr val="dk1"/>
                </a:solidFill>
                <a:latin typeface="Overpass SemiBold"/>
                <a:ea typeface="Overpass SemiBold"/>
                <a:cs typeface="Overpass SemiBold"/>
                <a:sym typeface="Overpass SemiBold"/>
              </a:rPr>
              <a:t>Reduction in Time to Resolution</a:t>
            </a:r>
            <a:endParaRPr sz="1800" dirty="0">
              <a:solidFill>
                <a:schemeClr val="dk1"/>
              </a:solidFill>
              <a:latin typeface="Overpass SemiBold"/>
              <a:ea typeface="Overpass SemiBold"/>
              <a:cs typeface="Overpass SemiBold"/>
              <a:sym typeface="Overpass SemiBold"/>
            </a:endParaRPr>
          </a:p>
        </p:txBody>
      </p:sp>
      <p:sp>
        <p:nvSpPr>
          <p:cNvPr id="87" name="Google Shape;87;p17"/>
          <p:cNvSpPr txBox="1">
            <a:spLocks noGrp="1"/>
          </p:cNvSpPr>
          <p:nvPr>
            <p:ph type="body" idx="1"/>
          </p:nvPr>
        </p:nvSpPr>
        <p:spPr>
          <a:xfrm>
            <a:off x="4705900" y="1152475"/>
            <a:ext cx="4196700" cy="235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u="sng" dirty="0">
                <a:solidFill>
                  <a:schemeClr val="dk1"/>
                </a:solidFill>
                <a:latin typeface="Overpass"/>
                <a:ea typeface="Overpass"/>
                <a:cs typeface="Overpass"/>
                <a:sym typeface="Overpass"/>
              </a:rPr>
              <a:t>COSTS - </a:t>
            </a:r>
            <a:endParaRPr sz="1800" b="1" u="sng" dirty="0">
              <a:solidFill>
                <a:schemeClr val="dk1"/>
              </a:solidFill>
              <a:latin typeface="Overpass"/>
              <a:ea typeface="Overpass"/>
              <a:cs typeface="Overpass"/>
              <a:sym typeface="Overpass"/>
            </a:endParaRPr>
          </a:p>
          <a:p>
            <a:pPr marL="0" lvl="0" indent="0" algn="l" rtl="0">
              <a:spcBef>
                <a:spcPts val="1200"/>
              </a:spcBef>
              <a:spcAft>
                <a:spcPts val="0"/>
              </a:spcAft>
              <a:buNone/>
            </a:pPr>
            <a:r>
              <a:rPr lang="en" sz="1800" dirty="0">
                <a:solidFill>
                  <a:schemeClr val="dk1"/>
                </a:solidFill>
                <a:latin typeface="Overpass SemiBold"/>
                <a:ea typeface="Overpass SemiBold"/>
                <a:cs typeface="Overpass SemiBold"/>
                <a:sym typeface="Overpass SemiBold"/>
              </a:rPr>
              <a:t>Process</a:t>
            </a:r>
            <a:endParaRPr sz="1800" dirty="0">
              <a:solidFill>
                <a:schemeClr val="dk1"/>
              </a:solidFill>
              <a:latin typeface="Overpass SemiBold"/>
              <a:ea typeface="Overpass SemiBold"/>
              <a:cs typeface="Overpass SemiBold"/>
              <a:sym typeface="Overpass SemiBold"/>
            </a:endParaRPr>
          </a:p>
          <a:p>
            <a:pPr marL="0" lvl="0" indent="0" algn="l" rtl="0">
              <a:spcBef>
                <a:spcPts val="1200"/>
              </a:spcBef>
              <a:spcAft>
                <a:spcPts val="0"/>
              </a:spcAft>
              <a:buNone/>
            </a:pPr>
            <a:r>
              <a:rPr lang="en" sz="1800" dirty="0">
                <a:solidFill>
                  <a:schemeClr val="dk1"/>
                </a:solidFill>
                <a:latin typeface="Overpass SemiBold"/>
                <a:ea typeface="Overpass SemiBold"/>
                <a:cs typeface="Overpass SemiBold"/>
                <a:sym typeface="Overpass SemiBold"/>
              </a:rPr>
              <a:t>Slower time to implement change</a:t>
            </a:r>
            <a:endParaRPr sz="1800" dirty="0">
              <a:solidFill>
                <a:schemeClr val="dk1"/>
              </a:solidFill>
              <a:latin typeface="Overpass SemiBold"/>
              <a:ea typeface="Overpass SemiBold"/>
              <a:cs typeface="Overpass SemiBold"/>
              <a:sym typeface="Overpass SemiBold"/>
            </a:endParaRPr>
          </a:p>
          <a:p>
            <a:pPr marL="0" lvl="0" indent="0" algn="l" rtl="0">
              <a:spcBef>
                <a:spcPts val="1200"/>
              </a:spcBef>
              <a:spcAft>
                <a:spcPts val="1200"/>
              </a:spcAft>
              <a:buNone/>
            </a:pPr>
            <a:r>
              <a:rPr lang="en" sz="1800" dirty="0">
                <a:solidFill>
                  <a:schemeClr val="dk1"/>
                </a:solidFill>
                <a:latin typeface="Overpass SemiBold"/>
                <a:ea typeface="Overpass SemiBold"/>
                <a:cs typeface="Overpass SemiBold"/>
                <a:sym typeface="Overpass SemiBold"/>
              </a:rPr>
              <a:t>Tools /  Products</a:t>
            </a:r>
            <a:endParaRPr sz="1800" dirty="0">
              <a:solidFill>
                <a:schemeClr val="dk1"/>
              </a:solidFill>
              <a:latin typeface="Overpass SemiBold"/>
              <a:ea typeface="Overpass SemiBold"/>
              <a:cs typeface="Overpass SemiBold"/>
              <a:sym typeface="Overpass SemiBold"/>
            </a:endParaRPr>
          </a:p>
        </p:txBody>
      </p:sp>
      <p:sp>
        <p:nvSpPr>
          <p:cNvPr id="88" name="Google Shape;88;p17"/>
          <p:cNvSpPr txBox="1">
            <a:spLocks noGrp="1"/>
          </p:cNvSpPr>
          <p:nvPr>
            <p:ph type="body" idx="1"/>
          </p:nvPr>
        </p:nvSpPr>
        <p:spPr>
          <a:xfrm>
            <a:off x="311700" y="4076700"/>
            <a:ext cx="8520600" cy="749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800">
                <a:solidFill>
                  <a:srgbClr val="FF0000"/>
                </a:solidFill>
                <a:latin typeface="Overpass SemiBold"/>
                <a:ea typeface="Overpass SemiBold"/>
                <a:cs typeface="Overpass SemiBold"/>
                <a:sym typeface="Overpass SemiBold"/>
              </a:rPr>
              <a:t>ROI = (VALUE received - COST to generate value) / COST to generate value</a:t>
            </a:r>
            <a:endParaRPr sz="1800">
              <a:solidFill>
                <a:srgbClr val="FF0000"/>
              </a:solidFill>
              <a:latin typeface="Overpass SemiBold"/>
              <a:ea typeface="Overpass SemiBold"/>
              <a:cs typeface="Overpass SemiBold"/>
              <a:sym typeface="Overpass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3" name="Google Shape;93;p18"/>
          <p:cNvPicPr preferRelativeResize="0"/>
          <p:nvPr/>
        </p:nvPicPr>
        <p:blipFill rotWithShape="1">
          <a:blip r:embed="rId3">
            <a:alphaModFix amt="32000"/>
          </a:blip>
          <a:srcRect l="19987"/>
          <a:stretch/>
        </p:blipFill>
        <p:spPr>
          <a:xfrm>
            <a:off x="4572000" y="-63075"/>
            <a:ext cx="9708776" cy="5206575"/>
          </a:xfrm>
          <a:prstGeom prst="rect">
            <a:avLst/>
          </a:prstGeom>
          <a:noFill/>
          <a:ln>
            <a:noFill/>
          </a:ln>
        </p:spPr>
      </p:pic>
      <p:sp>
        <p:nvSpPr>
          <p:cNvPr id="94" name="Google Shape;94;p18"/>
          <p:cNvSpPr txBox="1">
            <a:spLocks noGrp="1"/>
          </p:cNvSpPr>
          <p:nvPr>
            <p:ph type="title"/>
          </p:nvPr>
        </p:nvSpPr>
        <p:spPr>
          <a:xfrm>
            <a:off x="311700" y="445025"/>
            <a:ext cx="4260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Overpass SemiBold"/>
                <a:ea typeface="Overpass SemiBold"/>
                <a:cs typeface="Overpass SemiBold"/>
                <a:sym typeface="Overpass SemiBold"/>
              </a:rPr>
              <a:t>How does this impact the overall ROI of the business?  </a:t>
            </a:r>
            <a:endParaRPr>
              <a:latin typeface="Overpass SemiBold"/>
              <a:ea typeface="Overpass SemiBold"/>
              <a:cs typeface="Overpass SemiBold"/>
              <a:sym typeface="Overpass SemiBold"/>
            </a:endParaRPr>
          </a:p>
        </p:txBody>
      </p:sp>
      <p:sp>
        <p:nvSpPr>
          <p:cNvPr id="95" name="Google Shape;95;p18"/>
          <p:cNvSpPr txBox="1">
            <a:spLocks noGrp="1"/>
          </p:cNvSpPr>
          <p:nvPr>
            <p:ph type="body" idx="1"/>
          </p:nvPr>
        </p:nvSpPr>
        <p:spPr>
          <a:xfrm>
            <a:off x="311700" y="1790700"/>
            <a:ext cx="4260300" cy="321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Overpass SemiBold"/>
                <a:ea typeface="Overpass SemiBold"/>
                <a:cs typeface="Overpass SemiBold"/>
                <a:sym typeface="Overpass SemiBold"/>
              </a:rPr>
              <a:t>ROI for the Threat Model is a function of the overall product ROI which is then a function of the business ROI</a:t>
            </a:r>
            <a:endParaRPr sz="1800">
              <a:solidFill>
                <a:schemeClr val="dk1"/>
              </a:solidFill>
              <a:latin typeface="Overpass SemiBold"/>
              <a:ea typeface="Overpass SemiBold"/>
              <a:cs typeface="Overpass SemiBold"/>
              <a:sym typeface="Overpass SemiBold"/>
            </a:endParaRPr>
          </a:p>
          <a:p>
            <a:pPr marL="0" lvl="0" indent="0" algn="l" rtl="0">
              <a:spcBef>
                <a:spcPts val="1200"/>
              </a:spcBef>
              <a:spcAft>
                <a:spcPts val="0"/>
              </a:spcAft>
              <a:buNone/>
            </a:pPr>
            <a:r>
              <a:rPr lang="en" sz="1800">
                <a:solidFill>
                  <a:schemeClr val="dk1"/>
                </a:solidFill>
                <a:latin typeface="Overpass SemiBold"/>
                <a:ea typeface="Overpass SemiBold"/>
                <a:cs typeface="Overpass SemiBold"/>
                <a:sym typeface="Overpass SemiBold"/>
              </a:rPr>
              <a:t>In reality, this is a weighted ROI inside of a weighted ROI, inside of a weighted ROI…</a:t>
            </a:r>
            <a:endParaRPr sz="1800">
              <a:solidFill>
                <a:schemeClr val="dk1"/>
              </a:solidFill>
              <a:latin typeface="Overpass SemiBold"/>
              <a:ea typeface="Overpass SemiBold"/>
              <a:cs typeface="Overpass SemiBold"/>
              <a:sym typeface="Overpass SemiBold"/>
            </a:endParaRPr>
          </a:p>
          <a:p>
            <a:pPr marL="0" lvl="0" indent="0" algn="l" rtl="0">
              <a:spcBef>
                <a:spcPts val="1200"/>
              </a:spcBef>
              <a:spcAft>
                <a:spcPts val="0"/>
              </a:spcAft>
              <a:buNone/>
            </a:pPr>
            <a:r>
              <a:rPr lang="en" sz="1800">
                <a:solidFill>
                  <a:schemeClr val="dk1"/>
                </a:solidFill>
                <a:latin typeface="Overpass SemiBold"/>
                <a:ea typeface="Overpass SemiBold"/>
                <a:cs typeface="Overpass SemiBold"/>
                <a:sym typeface="Overpass SemiBold"/>
              </a:rPr>
              <a:t>Should we actually pursue this calculation? </a:t>
            </a:r>
            <a:endParaRPr sz="1800">
              <a:solidFill>
                <a:schemeClr val="dk1"/>
              </a:solidFill>
              <a:latin typeface="Overpass SemiBold"/>
              <a:ea typeface="Overpass SemiBold"/>
              <a:cs typeface="Overpass SemiBold"/>
              <a:sym typeface="Overpass SemiBold"/>
            </a:endParaRPr>
          </a:p>
          <a:p>
            <a:pPr marL="457200" lvl="0" indent="0" algn="l" rtl="0">
              <a:spcBef>
                <a:spcPts val="1200"/>
              </a:spcBef>
              <a:spcAft>
                <a:spcPts val="1200"/>
              </a:spcAft>
              <a:buNone/>
            </a:pPr>
            <a:endParaRPr sz="1800">
              <a:solidFill>
                <a:schemeClr val="dk1"/>
              </a:solidFill>
              <a:latin typeface="Overpass SemiBold"/>
              <a:ea typeface="Overpass SemiBold"/>
              <a:cs typeface="Overpass SemiBold"/>
              <a:sym typeface="Overpass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p19"/>
          <p:cNvPicPr preferRelativeResize="0"/>
          <p:nvPr/>
        </p:nvPicPr>
        <p:blipFill rotWithShape="1">
          <a:blip r:embed="rId3">
            <a:alphaModFix amt="30000"/>
          </a:blip>
          <a:srcRect t="16648" b="16648"/>
          <a:stretch/>
        </p:blipFill>
        <p:spPr>
          <a:xfrm>
            <a:off x="4572000" y="9450"/>
            <a:ext cx="9144000" cy="6099343"/>
          </a:xfrm>
          <a:prstGeom prst="rect">
            <a:avLst/>
          </a:prstGeom>
          <a:noFill/>
          <a:ln>
            <a:noFill/>
          </a:ln>
        </p:spPr>
      </p:pic>
      <p:sp>
        <p:nvSpPr>
          <p:cNvPr id="101" name="Google Shape;101;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Overpass SemiBold"/>
                <a:ea typeface="Overpass SemiBold"/>
                <a:cs typeface="Overpass SemiBold"/>
                <a:sym typeface="Overpass SemiBold"/>
              </a:rPr>
              <a:t>How do we maximize ROI? </a:t>
            </a:r>
            <a:endParaRPr>
              <a:latin typeface="Overpass SemiBold"/>
              <a:ea typeface="Overpass SemiBold"/>
              <a:cs typeface="Overpass SemiBold"/>
              <a:sym typeface="Overpass SemiBold"/>
            </a:endParaRPr>
          </a:p>
        </p:txBody>
      </p:sp>
      <p:sp>
        <p:nvSpPr>
          <p:cNvPr id="102" name="Google Shape;102;p19"/>
          <p:cNvSpPr txBox="1">
            <a:spLocks noGrp="1"/>
          </p:cNvSpPr>
          <p:nvPr>
            <p:ph type="body" idx="1"/>
          </p:nvPr>
        </p:nvSpPr>
        <p:spPr>
          <a:xfrm>
            <a:off x="311700" y="1152475"/>
            <a:ext cx="4133400" cy="381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1"/>
                </a:solidFill>
                <a:latin typeface="Overpass SemiBold"/>
                <a:ea typeface="Overpass SemiBold"/>
                <a:cs typeface="Overpass SemiBold"/>
                <a:sym typeface="Overpass SemiBold"/>
              </a:rPr>
              <a:t>INCREASE THE VALUE &amp; DECREASE THE COSTS</a:t>
            </a:r>
            <a:endParaRPr sz="1800" dirty="0">
              <a:solidFill>
                <a:schemeClr val="dk1"/>
              </a:solidFill>
              <a:latin typeface="Overpass SemiBold"/>
              <a:ea typeface="Overpass SemiBold"/>
              <a:cs typeface="Overpass SemiBold"/>
              <a:sym typeface="Overpass SemiBold"/>
            </a:endParaRPr>
          </a:p>
          <a:p>
            <a:pPr marL="457200" lvl="0" indent="-342900" algn="l" rtl="0">
              <a:spcBef>
                <a:spcPts val="1200"/>
              </a:spcBef>
              <a:spcAft>
                <a:spcPts val="0"/>
              </a:spcAft>
              <a:buClr>
                <a:schemeClr val="dk1"/>
              </a:buClr>
              <a:buSzPts val="1800"/>
              <a:buFont typeface="Overpass SemiBold"/>
              <a:buChar char="-"/>
            </a:pPr>
            <a:r>
              <a:rPr lang="en" sz="1800" dirty="0">
                <a:solidFill>
                  <a:schemeClr val="dk1"/>
                </a:solidFill>
                <a:latin typeface="Overpass SemiBold"/>
                <a:ea typeface="Overpass SemiBold"/>
                <a:cs typeface="Overpass SemiBold"/>
                <a:sym typeface="Overpass SemiBold"/>
              </a:rPr>
              <a:t>Secure by design</a:t>
            </a:r>
            <a:endParaRPr sz="1800" dirty="0">
              <a:solidFill>
                <a:schemeClr val="dk1"/>
              </a:solidFill>
              <a:latin typeface="Overpass SemiBold"/>
              <a:ea typeface="Overpass SemiBold"/>
              <a:cs typeface="Overpass SemiBold"/>
              <a:sym typeface="Overpass SemiBold"/>
            </a:endParaRPr>
          </a:p>
          <a:p>
            <a:pPr marL="457200" lvl="0" indent="-342900" algn="l" rtl="0">
              <a:spcBef>
                <a:spcPts val="0"/>
              </a:spcBef>
              <a:spcAft>
                <a:spcPts val="0"/>
              </a:spcAft>
              <a:buClr>
                <a:schemeClr val="dk1"/>
              </a:buClr>
              <a:buSzPts val="1800"/>
              <a:buFont typeface="Overpass SemiBold"/>
              <a:buChar char="-"/>
            </a:pPr>
            <a:r>
              <a:rPr lang="en" sz="1800" dirty="0">
                <a:solidFill>
                  <a:schemeClr val="dk1"/>
                </a:solidFill>
                <a:latin typeface="Overpass SemiBold"/>
                <a:ea typeface="Overpass SemiBold"/>
                <a:cs typeface="Overpass SemiBold"/>
                <a:sym typeface="Overpass SemiBold"/>
              </a:rPr>
              <a:t>Decrease time to resolve issues</a:t>
            </a:r>
            <a:endParaRPr sz="1800" dirty="0">
              <a:solidFill>
                <a:schemeClr val="dk1"/>
              </a:solidFill>
              <a:latin typeface="Overpass SemiBold"/>
              <a:ea typeface="Overpass SemiBold"/>
              <a:cs typeface="Overpass SemiBold"/>
              <a:sym typeface="Overpass SemiBold"/>
            </a:endParaRPr>
          </a:p>
          <a:p>
            <a:pPr marL="457200" lvl="0" indent="-342900" algn="l" rtl="0">
              <a:spcBef>
                <a:spcPts val="0"/>
              </a:spcBef>
              <a:spcAft>
                <a:spcPts val="0"/>
              </a:spcAft>
              <a:buClr>
                <a:schemeClr val="dk1"/>
              </a:buClr>
              <a:buSzPts val="1800"/>
              <a:buFont typeface="Overpass SemiBold"/>
              <a:buChar char="-"/>
            </a:pPr>
            <a:r>
              <a:rPr lang="en" sz="1800" dirty="0">
                <a:solidFill>
                  <a:schemeClr val="dk1"/>
                </a:solidFill>
                <a:latin typeface="Overpass SemiBold"/>
                <a:ea typeface="Overpass SemiBold"/>
                <a:cs typeface="Overpass SemiBold"/>
                <a:sym typeface="Overpass SemiBold"/>
              </a:rPr>
              <a:t>Faster process (remove waste)</a:t>
            </a:r>
            <a:endParaRPr sz="1800" dirty="0">
              <a:solidFill>
                <a:schemeClr val="dk1"/>
              </a:solidFill>
              <a:latin typeface="Overpass SemiBold"/>
              <a:ea typeface="Overpass SemiBold"/>
              <a:cs typeface="Overpass SemiBold"/>
              <a:sym typeface="Overpass SemiBold"/>
            </a:endParaRPr>
          </a:p>
          <a:p>
            <a:pPr marL="457200" lvl="0" indent="-342900" algn="l" rtl="0">
              <a:spcBef>
                <a:spcPts val="0"/>
              </a:spcBef>
              <a:spcAft>
                <a:spcPts val="0"/>
              </a:spcAft>
              <a:buClr>
                <a:schemeClr val="dk1"/>
              </a:buClr>
              <a:buSzPts val="1800"/>
              <a:buFont typeface="Overpass SemiBold"/>
              <a:buChar char="-"/>
            </a:pPr>
            <a:r>
              <a:rPr lang="en" sz="1800" dirty="0">
                <a:solidFill>
                  <a:schemeClr val="dk1"/>
                </a:solidFill>
                <a:latin typeface="Overpass SemiBold"/>
                <a:ea typeface="Overpass SemiBold"/>
                <a:cs typeface="Overpass SemiBold"/>
                <a:sym typeface="Overpass SemiBold"/>
              </a:rPr>
              <a:t>Standardized Process</a:t>
            </a:r>
            <a:endParaRPr sz="1800" dirty="0">
              <a:solidFill>
                <a:schemeClr val="dk1"/>
              </a:solidFill>
              <a:latin typeface="Overpass SemiBold"/>
              <a:ea typeface="Overpass SemiBold"/>
              <a:cs typeface="Overpass SemiBold"/>
              <a:sym typeface="Overpass SemiBold"/>
            </a:endParaRPr>
          </a:p>
          <a:p>
            <a:pPr marL="457200" lvl="0" indent="-342900" algn="l" rtl="0">
              <a:spcBef>
                <a:spcPts val="0"/>
              </a:spcBef>
              <a:spcAft>
                <a:spcPts val="0"/>
              </a:spcAft>
              <a:buClr>
                <a:schemeClr val="dk1"/>
              </a:buClr>
              <a:buSzPts val="1800"/>
              <a:buFont typeface="Overpass SemiBold"/>
              <a:buChar char="-"/>
            </a:pPr>
            <a:r>
              <a:rPr lang="en" sz="1800" dirty="0">
                <a:solidFill>
                  <a:schemeClr val="dk1"/>
                </a:solidFill>
                <a:latin typeface="Overpass SemiBold"/>
                <a:ea typeface="Overpass SemiBold"/>
                <a:cs typeface="Overpass SemiBold"/>
                <a:sym typeface="Overpass SemiBold"/>
              </a:rPr>
              <a:t>Standardized tooling</a:t>
            </a:r>
            <a:endParaRPr sz="1800" dirty="0">
              <a:solidFill>
                <a:schemeClr val="dk1"/>
              </a:solidFill>
              <a:latin typeface="Overpass SemiBold"/>
              <a:ea typeface="Overpass SemiBold"/>
              <a:cs typeface="Overpass SemiBold"/>
              <a:sym typeface="Overpass SemiBold"/>
            </a:endParaRPr>
          </a:p>
          <a:p>
            <a:pPr marL="457200" lvl="0" indent="0" algn="l" rtl="0">
              <a:spcBef>
                <a:spcPts val="1200"/>
              </a:spcBef>
              <a:spcAft>
                <a:spcPts val="1200"/>
              </a:spcAft>
              <a:buNone/>
            </a:pPr>
            <a:endParaRPr sz="1800" dirty="0">
              <a:solidFill>
                <a:schemeClr val="dk1"/>
              </a:solidFill>
              <a:latin typeface="Overpass SemiBold"/>
              <a:ea typeface="Overpass SemiBold"/>
              <a:cs typeface="Overpass SemiBold"/>
              <a:sym typeface="Overpass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311700" y="445025"/>
            <a:ext cx="406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220" dirty="0">
                <a:latin typeface="Overpass SemiBold"/>
                <a:ea typeface="Overpass SemiBold"/>
                <a:cs typeface="Overpass SemiBold"/>
                <a:sym typeface="Overpass SemiBold"/>
              </a:rPr>
              <a:t>Secure by Design – Laying the foundation</a:t>
            </a:r>
            <a:r>
              <a:rPr lang="en" sz="3120" dirty="0">
                <a:latin typeface="Overpass SemiBold"/>
                <a:ea typeface="Overpass SemiBold"/>
                <a:cs typeface="Overpass SemiBold"/>
                <a:sym typeface="Overpass SemiBold"/>
              </a:rPr>
              <a:t> </a:t>
            </a:r>
            <a:endParaRPr sz="3120" dirty="0">
              <a:latin typeface="Overpass SemiBold"/>
              <a:ea typeface="Overpass SemiBold"/>
              <a:cs typeface="Overpass SemiBold"/>
              <a:sym typeface="Overpass SemiBold"/>
            </a:endParaRPr>
          </a:p>
        </p:txBody>
      </p:sp>
      <p:sp>
        <p:nvSpPr>
          <p:cNvPr id="108" name="Google Shape;108;p20"/>
          <p:cNvSpPr txBox="1">
            <a:spLocks noGrp="1"/>
          </p:cNvSpPr>
          <p:nvPr>
            <p:ph type="body" idx="1"/>
          </p:nvPr>
        </p:nvSpPr>
        <p:spPr>
          <a:xfrm>
            <a:off x="311699" y="1600200"/>
            <a:ext cx="4948659" cy="336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1"/>
                </a:solidFill>
                <a:latin typeface="Overpass SemiBold"/>
                <a:ea typeface="Overpass SemiBold"/>
                <a:cs typeface="Overpass SemiBold"/>
                <a:sym typeface="Overpass SemiBold"/>
              </a:rPr>
              <a:t>Security in Context - Right sized security</a:t>
            </a:r>
            <a:endParaRPr sz="1800" dirty="0">
              <a:solidFill>
                <a:schemeClr val="dk1"/>
              </a:solidFill>
              <a:latin typeface="Overpass SemiBold"/>
              <a:ea typeface="Overpass SemiBold"/>
              <a:cs typeface="Overpass SemiBold"/>
              <a:sym typeface="Overpass SemiBold"/>
            </a:endParaRPr>
          </a:p>
          <a:p>
            <a:pPr marL="0" lvl="0" indent="0" algn="l" rtl="0">
              <a:spcBef>
                <a:spcPts val="1200"/>
              </a:spcBef>
              <a:spcAft>
                <a:spcPts val="0"/>
              </a:spcAft>
              <a:buNone/>
            </a:pPr>
            <a:r>
              <a:rPr lang="en" sz="1800" dirty="0">
                <a:solidFill>
                  <a:schemeClr val="dk1"/>
                </a:solidFill>
                <a:latin typeface="Overpass SemiBold"/>
                <a:ea typeface="Overpass SemiBold"/>
                <a:cs typeface="Overpass SemiBold"/>
                <a:sym typeface="Overpass SemiBold"/>
              </a:rPr>
              <a:t>Defense in Depth - Layered defense</a:t>
            </a:r>
            <a:endParaRPr sz="1800" dirty="0">
              <a:solidFill>
                <a:schemeClr val="dk1"/>
              </a:solidFill>
              <a:latin typeface="Overpass SemiBold"/>
              <a:ea typeface="Overpass SemiBold"/>
              <a:cs typeface="Overpass SemiBold"/>
              <a:sym typeface="Overpass SemiBold"/>
            </a:endParaRPr>
          </a:p>
          <a:p>
            <a:pPr marL="0" lvl="0" indent="0" algn="l" rtl="0">
              <a:spcBef>
                <a:spcPts val="1200"/>
              </a:spcBef>
              <a:spcAft>
                <a:spcPts val="0"/>
              </a:spcAft>
              <a:buNone/>
            </a:pPr>
            <a:r>
              <a:rPr lang="en" sz="1800" dirty="0">
                <a:solidFill>
                  <a:schemeClr val="dk1"/>
                </a:solidFill>
                <a:latin typeface="Overpass SemiBold"/>
                <a:ea typeface="Overpass SemiBold"/>
                <a:cs typeface="Overpass SemiBold"/>
                <a:sym typeface="Overpass SemiBold"/>
              </a:rPr>
              <a:t>Standardized Components</a:t>
            </a:r>
            <a:endParaRPr sz="1800" dirty="0">
              <a:solidFill>
                <a:schemeClr val="dk1"/>
              </a:solidFill>
              <a:latin typeface="Overpass SemiBold"/>
              <a:ea typeface="Overpass SemiBold"/>
              <a:cs typeface="Overpass SemiBold"/>
              <a:sym typeface="Overpass SemiBold"/>
            </a:endParaRPr>
          </a:p>
          <a:p>
            <a:pPr marL="0" lvl="0" indent="0" algn="l" rtl="0">
              <a:spcBef>
                <a:spcPts val="1200"/>
              </a:spcBef>
              <a:spcAft>
                <a:spcPts val="0"/>
              </a:spcAft>
              <a:buNone/>
            </a:pPr>
            <a:r>
              <a:rPr lang="en" sz="1800" dirty="0">
                <a:solidFill>
                  <a:schemeClr val="dk1"/>
                </a:solidFill>
                <a:latin typeface="Overpass SemiBold"/>
                <a:ea typeface="Overpass SemiBold"/>
                <a:cs typeface="Overpass SemiBold"/>
                <a:sym typeface="Overpass SemiBold"/>
              </a:rPr>
              <a:t>Connections - Interconnectivity + Ecosystem</a:t>
            </a:r>
            <a:endParaRPr sz="1800" dirty="0">
              <a:solidFill>
                <a:schemeClr val="dk1"/>
              </a:solidFill>
              <a:latin typeface="Overpass SemiBold"/>
              <a:ea typeface="Overpass SemiBold"/>
              <a:cs typeface="Overpass SemiBold"/>
              <a:sym typeface="Overpass SemiBold"/>
            </a:endParaRPr>
          </a:p>
          <a:p>
            <a:pPr marL="0" lvl="0" indent="0" algn="l" rtl="0">
              <a:spcBef>
                <a:spcPts val="1200"/>
              </a:spcBef>
              <a:spcAft>
                <a:spcPts val="0"/>
              </a:spcAft>
              <a:buNone/>
            </a:pPr>
            <a:r>
              <a:rPr lang="en" sz="1800" dirty="0">
                <a:solidFill>
                  <a:schemeClr val="dk1"/>
                </a:solidFill>
                <a:latin typeface="Overpass SemiBold"/>
                <a:ea typeface="Overpass SemiBold"/>
                <a:cs typeface="Overpass SemiBold"/>
                <a:sym typeface="Overpass SemiBold"/>
              </a:rPr>
              <a:t>Secure Code - Make secure code the easy path</a:t>
            </a:r>
            <a:endParaRPr sz="1800" dirty="0">
              <a:solidFill>
                <a:schemeClr val="dk1"/>
              </a:solidFill>
              <a:latin typeface="Overpass SemiBold"/>
              <a:ea typeface="Overpass SemiBold"/>
              <a:cs typeface="Overpass SemiBold"/>
              <a:sym typeface="Overpass SemiBold"/>
            </a:endParaRPr>
          </a:p>
          <a:p>
            <a:pPr marL="457200" lvl="0" indent="0" algn="l" rtl="0">
              <a:spcBef>
                <a:spcPts val="1200"/>
              </a:spcBef>
              <a:spcAft>
                <a:spcPts val="1200"/>
              </a:spcAft>
              <a:buNone/>
            </a:pPr>
            <a:endParaRPr sz="1800" dirty="0">
              <a:solidFill>
                <a:schemeClr val="dk1"/>
              </a:solidFill>
              <a:latin typeface="Overpass SemiBold"/>
              <a:ea typeface="Overpass SemiBold"/>
              <a:cs typeface="Overpass SemiBold"/>
              <a:sym typeface="Overpass SemiBold"/>
            </a:endParaRPr>
          </a:p>
        </p:txBody>
      </p:sp>
      <p:pic>
        <p:nvPicPr>
          <p:cNvPr id="109" name="Google Shape;109;p20"/>
          <p:cNvPicPr preferRelativeResize="0"/>
          <p:nvPr/>
        </p:nvPicPr>
        <p:blipFill rotWithShape="1">
          <a:blip r:embed="rId3">
            <a:alphaModFix amt="30000"/>
          </a:blip>
          <a:srcRect l="5108" r="5108"/>
          <a:stretch/>
        </p:blipFill>
        <p:spPr>
          <a:xfrm>
            <a:off x="5260359" y="0"/>
            <a:ext cx="693932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21" title="Chronometer Vector Clipart image - Free stock photo - Public ..."/>
          <p:cNvPicPr preferRelativeResize="0"/>
          <p:nvPr/>
        </p:nvPicPr>
        <p:blipFill>
          <a:blip r:embed="rId3">
            <a:alphaModFix amt="67000"/>
          </a:blip>
          <a:stretch>
            <a:fillRect/>
          </a:stretch>
        </p:blipFill>
        <p:spPr>
          <a:xfrm>
            <a:off x="5842331" y="1152475"/>
            <a:ext cx="3973153" cy="5143501"/>
          </a:xfrm>
          <a:prstGeom prst="rect">
            <a:avLst/>
          </a:prstGeom>
          <a:noFill/>
          <a:ln>
            <a:noFill/>
          </a:ln>
        </p:spPr>
      </p:pic>
      <p:sp>
        <p:nvSpPr>
          <p:cNvPr id="115" name="Google Shape;115;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220">
                <a:latin typeface="Overpass SemiBold"/>
                <a:ea typeface="Overpass SemiBold"/>
                <a:cs typeface="Overpass SemiBold"/>
                <a:sym typeface="Overpass SemiBold"/>
              </a:rPr>
              <a:t>Decrease time to resolve issues</a:t>
            </a:r>
            <a:r>
              <a:rPr lang="en" sz="3120">
                <a:latin typeface="Overpass SemiBold"/>
                <a:ea typeface="Overpass SemiBold"/>
                <a:cs typeface="Overpass SemiBold"/>
                <a:sym typeface="Overpass SemiBold"/>
              </a:rPr>
              <a:t> </a:t>
            </a:r>
            <a:endParaRPr sz="3120">
              <a:latin typeface="Overpass SemiBold"/>
              <a:ea typeface="Overpass SemiBold"/>
              <a:cs typeface="Overpass SemiBold"/>
              <a:sym typeface="Overpass SemiBold"/>
            </a:endParaRPr>
          </a:p>
        </p:txBody>
      </p:sp>
      <p:sp>
        <p:nvSpPr>
          <p:cNvPr id="116" name="Google Shape;116;p21"/>
          <p:cNvSpPr txBox="1">
            <a:spLocks noGrp="1"/>
          </p:cNvSpPr>
          <p:nvPr>
            <p:ph type="body" idx="1"/>
          </p:nvPr>
        </p:nvSpPr>
        <p:spPr>
          <a:xfrm>
            <a:off x="311700" y="1152475"/>
            <a:ext cx="5530632" cy="381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1"/>
                </a:solidFill>
                <a:latin typeface="Overpass SemiBold"/>
                <a:ea typeface="Overpass SemiBold"/>
                <a:cs typeface="Overpass SemiBold"/>
                <a:sym typeface="Overpass SemiBold"/>
              </a:rPr>
              <a:t>Design stage threat modeling highlights security flaws at their most cost effective point</a:t>
            </a:r>
            <a:endParaRPr sz="1800" dirty="0">
              <a:solidFill>
                <a:schemeClr val="dk1"/>
              </a:solidFill>
              <a:latin typeface="Overpass SemiBold"/>
              <a:ea typeface="Overpass SemiBold"/>
              <a:cs typeface="Overpass SemiBold"/>
              <a:sym typeface="Overpass SemiBold"/>
            </a:endParaRPr>
          </a:p>
          <a:p>
            <a:pPr marL="0" lvl="0" indent="0" algn="l" rtl="0">
              <a:spcBef>
                <a:spcPts val="1200"/>
              </a:spcBef>
              <a:spcAft>
                <a:spcPts val="0"/>
              </a:spcAft>
              <a:buNone/>
            </a:pPr>
            <a:r>
              <a:rPr lang="en" sz="1800" dirty="0">
                <a:solidFill>
                  <a:schemeClr val="dk1"/>
                </a:solidFill>
                <a:latin typeface="Overpass SemiBold"/>
                <a:ea typeface="Overpass SemiBold"/>
                <a:cs typeface="Overpass SemiBold"/>
                <a:sym typeface="Overpass SemiBold"/>
              </a:rPr>
              <a:t>Fixing the same flaw in production can cost 5x to 100x more than fixing it in the design phase</a:t>
            </a:r>
            <a:endParaRPr sz="1800" dirty="0">
              <a:solidFill>
                <a:schemeClr val="dk1"/>
              </a:solidFill>
              <a:latin typeface="Overpass SemiBold"/>
              <a:ea typeface="Overpass SemiBold"/>
              <a:cs typeface="Overpass SemiBold"/>
              <a:sym typeface="Overpass SemiBold"/>
            </a:endParaRPr>
          </a:p>
          <a:p>
            <a:pPr marL="457200" lvl="0" indent="0" algn="l" rtl="0">
              <a:spcBef>
                <a:spcPts val="1200"/>
              </a:spcBef>
              <a:spcAft>
                <a:spcPts val="1200"/>
              </a:spcAft>
              <a:buNone/>
            </a:pPr>
            <a:endParaRPr sz="1800" dirty="0">
              <a:solidFill>
                <a:schemeClr val="dk1"/>
              </a:solidFill>
              <a:latin typeface="Overpass SemiBold"/>
              <a:ea typeface="Overpass SemiBold"/>
              <a:cs typeface="Overpass SemiBold"/>
              <a:sym typeface="Overpass SemiBo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1106</Words>
  <Application>Microsoft Macintosh PowerPoint</Application>
  <PresentationFormat>On-screen Show (16:9)</PresentationFormat>
  <Paragraphs>99</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Overpass</vt:lpstr>
      <vt:lpstr>Arial</vt:lpstr>
      <vt:lpstr>Overpass Black</vt:lpstr>
      <vt:lpstr>Overpass SemiBold</vt:lpstr>
      <vt:lpstr>Simple Light</vt:lpstr>
      <vt:lpstr>Behaviors and Processes for Maximizing Return on Investment within Threat Modeling</vt:lpstr>
      <vt:lpstr>Bio</vt:lpstr>
      <vt:lpstr>Discussion Topics</vt:lpstr>
      <vt:lpstr>Why talk about the ROI for Threat Modeling??</vt:lpstr>
      <vt:lpstr>How do we measure the ROI of Threat Modeling? </vt:lpstr>
      <vt:lpstr>How does this impact the overall ROI of the business?  </vt:lpstr>
      <vt:lpstr>How do we maximize ROI? </vt:lpstr>
      <vt:lpstr>Secure by Design – Laying the foundation </vt:lpstr>
      <vt:lpstr>Decrease time to resolve issues </vt:lpstr>
      <vt:lpstr>Standardized Process </vt:lpstr>
      <vt:lpstr>Faster Process (remove waste) </vt:lpstr>
      <vt:lpstr>Standardized Tooling </vt:lpstr>
      <vt:lpstr>Freesources (Free + Resources)</vt:lpstr>
      <vt:lpstr>Connect with 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James Rabe</cp:lastModifiedBy>
  <cp:revision>1</cp:revision>
  <dcterms:modified xsi:type="dcterms:W3CDTF">2024-06-12T21:43:40Z</dcterms:modified>
</cp:coreProperties>
</file>